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429" r:id="rId2"/>
    <p:sldId id="440" r:id="rId3"/>
    <p:sldId id="455" r:id="rId4"/>
    <p:sldId id="456" r:id="rId5"/>
    <p:sldId id="421" r:id="rId6"/>
    <p:sldId id="424" r:id="rId7"/>
    <p:sldId id="422" r:id="rId8"/>
    <p:sldId id="423" r:id="rId9"/>
    <p:sldId id="469" r:id="rId10"/>
    <p:sldId id="430" r:id="rId11"/>
    <p:sldId id="431" r:id="rId12"/>
    <p:sldId id="432" r:id="rId13"/>
    <p:sldId id="468" r:id="rId14"/>
    <p:sldId id="438" r:id="rId15"/>
    <p:sldId id="435" r:id="rId16"/>
    <p:sldId id="436" r:id="rId17"/>
    <p:sldId id="437" r:id="rId18"/>
    <p:sldId id="467" r:id="rId19"/>
    <p:sldId id="392" r:id="rId20"/>
    <p:sldId id="393" r:id="rId21"/>
    <p:sldId id="394" r:id="rId22"/>
    <p:sldId id="395" r:id="rId23"/>
    <p:sldId id="376" r:id="rId24"/>
    <p:sldId id="388" r:id="rId25"/>
    <p:sldId id="389" r:id="rId26"/>
    <p:sldId id="390" r:id="rId27"/>
    <p:sldId id="391" r:id="rId28"/>
    <p:sldId id="426" r:id="rId29"/>
    <p:sldId id="427" r:id="rId30"/>
    <p:sldId id="428" r:id="rId31"/>
    <p:sldId id="425" r:id="rId32"/>
    <p:sldId id="439" r:id="rId33"/>
    <p:sldId id="470" r:id="rId34"/>
    <p:sldId id="408" r:id="rId35"/>
    <p:sldId id="397" r:id="rId36"/>
    <p:sldId id="409" r:id="rId37"/>
    <p:sldId id="396" r:id="rId38"/>
    <p:sldId id="466" r:id="rId39"/>
    <p:sldId id="448" r:id="rId40"/>
    <p:sldId id="449" r:id="rId41"/>
    <p:sldId id="454" r:id="rId42"/>
    <p:sldId id="446" r:id="rId43"/>
    <p:sldId id="458" r:id="rId44"/>
    <p:sldId id="459" r:id="rId45"/>
    <p:sldId id="460" r:id="rId46"/>
    <p:sldId id="461" r:id="rId47"/>
    <p:sldId id="462" r:id="rId48"/>
    <p:sldId id="463" r:id="rId49"/>
    <p:sldId id="464" r:id="rId50"/>
    <p:sldId id="465" r:id="rId51"/>
    <p:sldId id="443" r:id="rId52"/>
    <p:sldId id="433" r:id="rId53"/>
    <p:sldId id="441" r:id="rId54"/>
    <p:sldId id="442" r:id="rId55"/>
    <p:sldId id="444" r:id="rId56"/>
    <p:sldId id="445" r:id="rId57"/>
    <p:sldId id="450" r:id="rId58"/>
    <p:sldId id="420" r:id="rId59"/>
    <p:sldId id="418" r:id="rId60"/>
    <p:sldId id="419" r:id="rId61"/>
    <p:sldId id="451"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000"/>
    <a:srgbClr val="A60000"/>
    <a:srgbClr val="FFD9FF"/>
    <a:srgbClr val="FFB7B7"/>
    <a:srgbClr val="E8D9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04" autoAdjust="0"/>
    <p:restoredTop sz="94660"/>
  </p:normalViewPr>
  <p:slideViewPr>
    <p:cSldViewPr snapToGrid="0">
      <p:cViewPr>
        <p:scale>
          <a:sx n="85" d="100"/>
          <a:sy n="85" d="100"/>
        </p:scale>
        <p:origin x="988" y="304"/>
      </p:cViewPr>
      <p:guideLst>
        <p:guide orient="horz" pos="2160"/>
        <p:guide pos="2880"/>
      </p:guideLst>
    </p:cSldViewPr>
  </p:slideViewPr>
  <p:notesTextViewPr>
    <p:cViewPr>
      <p:scale>
        <a:sx n="1" d="1"/>
        <a:sy n="1" d="1"/>
      </p:scale>
      <p:origin x="0" y="0"/>
    </p:cViewPr>
  </p:notesTextViewPr>
  <p:sorterViewPr>
    <p:cViewPr>
      <p:scale>
        <a:sx n="128" d="100"/>
        <a:sy n="128" d="100"/>
      </p:scale>
      <p:origin x="0" y="-230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40E16-5D43-45E2-A798-6FAB8F1C524D}" type="datetimeFigureOut">
              <a:rPr lang="en-US" smtClean="0"/>
              <a:t>4/27/2015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21C33-E64F-4987-81AE-D2B5BA15AACB}" type="slidenum">
              <a:rPr lang="en-US" smtClean="0"/>
              <a:t>‹#›</a:t>
            </a:fld>
            <a:endParaRPr lang="en-US"/>
          </a:p>
        </p:txBody>
      </p:sp>
    </p:spTree>
    <p:extLst>
      <p:ext uri="{BB962C8B-B14F-4D97-AF65-F5344CB8AC3E}">
        <p14:creationId xmlns:p14="http://schemas.microsoft.com/office/powerpoint/2010/main" val="299686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anose="020F0502020204030204" pitchFamily="34" charset="0"/>
              </a:defRPr>
            </a:lvl1pPr>
            <a:lvl2pPr marL="742950" indent="-285750" eaLnBrk="0" hangingPunct="0">
              <a:defRPr sz="2000" b="1">
                <a:solidFill>
                  <a:schemeClr val="tx1"/>
                </a:solidFill>
                <a:latin typeface="Calibri" panose="020F0502020204030204" pitchFamily="34" charset="0"/>
              </a:defRPr>
            </a:lvl2pPr>
            <a:lvl3pPr marL="1143000" indent="-228600" eaLnBrk="0" hangingPunct="0">
              <a:defRPr sz="2000" b="1">
                <a:solidFill>
                  <a:schemeClr val="tx1"/>
                </a:solidFill>
                <a:latin typeface="Calibri" panose="020F0502020204030204" pitchFamily="34" charset="0"/>
              </a:defRPr>
            </a:lvl3pPr>
            <a:lvl4pPr marL="1600200" indent="-228600" eaLnBrk="0" hangingPunct="0">
              <a:defRPr sz="2000" b="1">
                <a:solidFill>
                  <a:schemeClr val="tx1"/>
                </a:solidFill>
                <a:latin typeface="Calibri" panose="020F0502020204030204" pitchFamily="34" charset="0"/>
              </a:defRPr>
            </a:lvl4pPr>
            <a:lvl5pPr marL="2057400" indent="-228600" eaLnBrk="0" hangingPunct="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eaLnBrk="1" hangingPunct="1"/>
            <a:fld id="{732BC05F-14FC-4B8D-9CE7-700ED141E05D}" type="slidenum">
              <a:rPr lang="en-US" altLang="en-US" sz="1200" b="0">
                <a:latin typeface="Times New Roman" panose="02020603050405020304" pitchFamily="18" charset="0"/>
              </a:rPr>
              <a:pPr eaLnBrk="1" hangingPunct="1"/>
              <a:t>15</a:t>
            </a:fld>
            <a:endParaRPr lang="en-US" altLang="en-US" sz="1200" b="0">
              <a:latin typeface="Times New Roman" panose="02020603050405020304" pitchFamily="18" charset="0"/>
            </a:endParaRPr>
          </a:p>
        </p:txBody>
      </p:sp>
      <p:sp>
        <p:nvSpPr>
          <p:cNvPr id="153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Calibri" panose="020F0502020204030204" pitchFamily="34" charset="0"/>
              </a:defRPr>
            </a:lvl1pPr>
            <a:lvl2pPr marL="742950" indent="-285750" eaLnBrk="0" hangingPunct="0">
              <a:defRPr sz="2000" b="1">
                <a:solidFill>
                  <a:schemeClr val="tx1"/>
                </a:solidFill>
                <a:latin typeface="Calibri" panose="020F0502020204030204" pitchFamily="34" charset="0"/>
              </a:defRPr>
            </a:lvl2pPr>
            <a:lvl3pPr marL="1143000" indent="-228600" eaLnBrk="0" hangingPunct="0">
              <a:defRPr sz="2000" b="1">
                <a:solidFill>
                  <a:schemeClr val="tx1"/>
                </a:solidFill>
                <a:latin typeface="Calibri" panose="020F0502020204030204" pitchFamily="34" charset="0"/>
              </a:defRPr>
            </a:lvl3pPr>
            <a:lvl4pPr marL="1600200" indent="-228600" eaLnBrk="0" hangingPunct="0">
              <a:defRPr sz="2000" b="1">
                <a:solidFill>
                  <a:schemeClr val="tx1"/>
                </a:solidFill>
                <a:latin typeface="Calibri" panose="020F0502020204030204" pitchFamily="34" charset="0"/>
              </a:defRPr>
            </a:lvl4pPr>
            <a:lvl5pPr marL="2057400" indent="-228600" eaLnBrk="0" hangingPunct="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lgn="r" eaLnBrk="1" hangingPunct="1"/>
            <a:fld id="{F6702197-70B5-4ABF-A921-3DED38DA29D8}" type="slidenum">
              <a:rPr lang="en-US" altLang="en-US" sz="1200" b="0">
                <a:latin typeface="Times New Roman" panose="02020603050405020304" pitchFamily="18" charset="0"/>
              </a:rPr>
              <a:pPr algn="r" eaLnBrk="1" hangingPunct="1"/>
              <a:t>15</a:t>
            </a:fld>
            <a:endParaRPr lang="en-US" altLang="en-US" sz="1200" b="0">
              <a:latin typeface="Times New Roman" panose="02020603050405020304" pitchFamily="18" charset="0"/>
            </a:endParaRPr>
          </a:p>
        </p:txBody>
      </p:sp>
      <p:sp>
        <p:nvSpPr>
          <p:cNvPr id="15364" name="Rectangle 2"/>
          <p:cNvSpPr>
            <a:spLocks noGrp="1" noRot="1" noChangeAspect="1" noChangeArrowheads="1" noTextEdit="1"/>
          </p:cNvSpPr>
          <p:nvPr>
            <p:ph type="sldImg"/>
          </p:nvPr>
        </p:nvSpPr>
        <p:spPr>
          <a:xfrm>
            <a:off x="1160463" y="698500"/>
            <a:ext cx="4538662" cy="3403600"/>
          </a:xfrm>
          <a:ln/>
        </p:spPr>
      </p:sp>
      <p:sp>
        <p:nvSpPr>
          <p:cNvPr id="15365" name="Rectangle 3"/>
          <p:cNvSpPr>
            <a:spLocks noGrp="1" noChangeArrowheads="1"/>
          </p:cNvSpPr>
          <p:nvPr>
            <p:ph type="body" idx="1"/>
          </p:nvPr>
        </p:nvSpPr>
        <p:spPr>
          <a:xfrm>
            <a:off x="912813" y="4343400"/>
            <a:ext cx="503237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lstStyle/>
          <a:p>
            <a:pPr eaLnBrk="1" hangingPunct="1">
              <a:spcBef>
                <a:spcPct val="0"/>
              </a:spcBef>
            </a:pPr>
            <a:r>
              <a:rPr lang="en-US" altLang="en-US" smtClean="0">
                <a:latin typeface="Times New Roman" panose="02020603050405020304" pitchFamily="18" charset="0"/>
              </a:rPr>
              <a:t>This file presents a template for making Assertion</a:t>
            </a:r>
            <a:r>
              <a:rPr lang="en-US" altLang="en-US" smtClean="0">
                <a:latin typeface="Times New Roman" panose="02020603050405020304" pitchFamily="18" charset="0"/>
                <a:cs typeface="Times New Roman" panose="02020603050405020304" pitchFamily="18" charset="0"/>
              </a:rPr>
              <a:t>–Evidence (A–E)</a:t>
            </a:r>
            <a:r>
              <a:rPr lang="en-US" altLang="en-US" smtClean="0">
                <a:latin typeface="Times New Roman" panose="02020603050405020304" pitchFamily="18" charset="0"/>
              </a:rPr>
              <a:t> slides in a technical presentation. The design advocated by this template arises from pages 113-152 of </a:t>
            </a:r>
            <a:r>
              <a:rPr lang="en-US" altLang="en-US" i="1" smtClean="0">
                <a:latin typeface="Times New Roman" panose="02020603050405020304" pitchFamily="18" charset="0"/>
              </a:rPr>
              <a:t>The Craft of Scientific Presentations </a:t>
            </a:r>
            <a:r>
              <a:rPr lang="en-US" altLang="en-US" smtClean="0">
                <a:latin typeface="Times New Roman" panose="02020603050405020304" pitchFamily="18" charset="0"/>
              </a:rPr>
              <a:t>(Springer, 2003) and from the first Google listing for “</a:t>
            </a:r>
            <a:r>
              <a:rPr lang="en-US" altLang="en-US" i="1" smtClean="0">
                <a:latin typeface="Times New Roman" panose="02020603050405020304" pitchFamily="18" charset="0"/>
              </a:rPr>
              <a:t>presentation slides”</a:t>
            </a:r>
            <a:r>
              <a:rPr lang="en-US" altLang="en-US" smtClean="0">
                <a:latin typeface="Times New Roman" panose="02020603050405020304" pitchFamily="18" charset="0"/>
              </a:rPr>
              <a:t>:</a:t>
            </a:r>
          </a:p>
          <a:p>
            <a:pPr eaLnBrk="1" hangingPunct="1">
              <a:spcBef>
                <a:spcPct val="0"/>
              </a:spcBef>
            </a:pPr>
            <a:r>
              <a:rPr lang="en-US" altLang="en-US" smtClean="0">
                <a:latin typeface="Times New Roman" panose="02020603050405020304" pitchFamily="18" charset="0"/>
              </a:rPr>
              <a:t>	http://www.writing.engr.psu.edu/slides.html</a:t>
            </a:r>
          </a:p>
          <a:p>
            <a:pPr eaLnBrk="1" hangingPunct="1">
              <a:spcBef>
                <a:spcPct val="0"/>
              </a:spcBef>
            </a:pPr>
            <a:r>
              <a:rPr lang="en-US" altLang="en-US" smtClean="0">
                <a:latin typeface="Times New Roman" panose="02020603050405020304" pitchFamily="18" charset="0"/>
              </a:rPr>
              <a:t> </a:t>
            </a:r>
          </a:p>
          <a:p>
            <a:pPr eaLnBrk="1" hangingPunct="1">
              <a:spcBef>
                <a:spcPct val="0"/>
              </a:spcBef>
            </a:pPr>
            <a:r>
              <a:rPr lang="en-US" altLang="en-US" smtClean="0">
                <a:latin typeface="Times New Roman" panose="02020603050405020304" pitchFamily="18" charset="0"/>
              </a:rPr>
              <a:t>To follow this template, make sure that you create the slide within this PowerPoint file. Working with a </a:t>
            </a:r>
            <a:r>
              <a:rPr lang="en-US" altLang="en-US" b="1" smtClean="0">
                <a:latin typeface="Times New Roman" panose="02020603050405020304" pitchFamily="18" charset="0"/>
              </a:rPr>
              <a:t>New Slide</a:t>
            </a:r>
            <a:r>
              <a:rPr lang="en-US" altLang="en-US" smtClean="0">
                <a:latin typeface="Times New Roman" panose="02020603050405020304" pitchFamily="18" charset="0"/>
              </a:rPr>
              <a:t> (under </a:t>
            </a:r>
            <a:r>
              <a:rPr lang="en-US" altLang="en-US" b="1" smtClean="0">
                <a:latin typeface="Times New Roman" panose="02020603050405020304" pitchFamily="18" charset="0"/>
              </a:rPr>
              <a:t>Insert </a:t>
            </a:r>
            <a:r>
              <a:rPr lang="en-US" altLang="en-US" smtClean="0">
                <a:latin typeface="Times New Roman" panose="02020603050405020304" pitchFamily="18" charset="0"/>
              </a:rPr>
              <a:t>in older versions or as a </a:t>
            </a:r>
            <a:r>
              <a:rPr lang="en-US" altLang="en-US" b="1" smtClean="0">
                <a:latin typeface="Times New Roman" panose="02020603050405020304" pitchFamily="18" charset="0"/>
              </a:rPr>
              <a:t>button on the Home tab </a:t>
            </a:r>
            <a:r>
              <a:rPr lang="en-US" altLang="en-US" smtClean="0">
                <a:latin typeface="Times New Roman" panose="02020603050405020304" pitchFamily="18" charset="0"/>
              </a:rPr>
              <a:t>in version 2007) , you should first craft a sentence headline that states an assertion about your topic. Having no assertion translates to having no slide. In the body of the slide, you should then support that headline assertion visually: photographs, drawings, diagrams, equations, or words arranged visually. Use supporting text only where necessary. Do not use bulleted lists, because bulleted lists do not reveal the connections between details. </a:t>
            </a:r>
          </a:p>
          <a:p>
            <a:pPr eaLnBrk="1" hangingPunct="1">
              <a:spcBef>
                <a:spcPct val="0"/>
              </a:spcBef>
            </a:pPr>
            <a:endParaRPr lang="en-US" altLang="en-US" smtClean="0">
              <a:latin typeface="Times New Roman" panose="02020603050405020304" pitchFamily="18" charset="0"/>
            </a:endParaRPr>
          </a:p>
          <a:p>
            <a:pPr eaLnBrk="1" hangingPunct="1">
              <a:spcBef>
                <a:spcPct val="0"/>
              </a:spcBef>
            </a:pPr>
            <a:r>
              <a:rPr lang="en-US" altLang="en-US" smtClean="0">
                <a:latin typeface="Times New Roman" panose="02020603050405020304" pitchFamily="18" charset="0"/>
              </a:rPr>
              <a:t>This slide shows one orientation for the image and supporting text. Other orientations exist, as shown in the sample slides that follow.</a:t>
            </a:r>
          </a:p>
        </p:txBody>
      </p:sp>
    </p:spTree>
    <p:extLst>
      <p:ext uri="{BB962C8B-B14F-4D97-AF65-F5344CB8AC3E}">
        <p14:creationId xmlns:p14="http://schemas.microsoft.com/office/powerpoint/2010/main" val="625105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11B7F0-5DC7-40CE-B625-52BDA4CEA0A8}" type="slidenum">
              <a:rPr lang="en-US" altLang="en-US"/>
              <a:pPr/>
              <a:t>44</a:t>
            </a:fld>
            <a:endParaRPr lang="en-US" altLang="en-US"/>
          </a:p>
        </p:txBody>
      </p:sp>
      <p:sp>
        <p:nvSpPr>
          <p:cNvPr id="1839106" name="Rectangle 2"/>
          <p:cNvSpPr>
            <a:spLocks noGrp="1" noRot="1" noChangeAspect="1" noChangeArrowheads="1" noTextEdit="1"/>
          </p:cNvSpPr>
          <p:nvPr>
            <p:ph type="sldImg"/>
          </p:nvPr>
        </p:nvSpPr>
        <p:spPr>
          <a:ln/>
        </p:spPr>
      </p:sp>
      <p:sp>
        <p:nvSpPr>
          <p:cNvPr id="1839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9991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76A67-EE16-4BAA-9F27-2E18717B13CE}" type="slidenum">
              <a:rPr lang="en-US" altLang="en-US"/>
              <a:pPr/>
              <a:t>45</a:t>
            </a:fld>
            <a:endParaRPr lang="en-US" altLang="en-US"/>
          </a:p>
        </p:txBody>
      </p:sp>
      <p:sp>
        <p:nvSpPr>
          <p:cNvPr id="1841154" name="Rectangle 2"/>
          <p:cNvSpPr>
            <a:spLocks noGrp="1" noRot="1" noChangeAspect="1" noChangeArrowheads="1" noTextEdit="1"/>
          </p:cNvSpPr>
          <p:nvPr>
            <p:ph type="sldImg"/>
          </p:nvPr>
        </p:nvSpPr>
        <p:spPr>
          <a:ln/>
        </p:spPr>
      </p:sp>
      <p:sp>
        <p:nvSpPr>
          <p:cNvPr id="1841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04710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38664-F54B-45D3-AE8E-22D8FCEC484B}" type="slidenum">
              <a:rPr lang="en-US" altLang="en-US"/>
              <a:pPr/>
              <a:t>46</a:t>
            </a:fld>
            <a:endParaRPr lang="en-US" altLang="en-US"/>
          </a:p>
        </p:txBody>
      </p:sp>
      <p:sp>
        <p:nvSpPr>
          <p:cNvPr id="1843202" name="Rectangle 2"/>
          <p:cNvSpPr>
            <a:spLocks noGrp="1" noRot="1" noChangeAspect="1" noChangeArrowheads="1" noTextEdit="1"/>
          </p:cNvSpPr>
          <p:nvPr>
            <p:ph type="sldImg"/>
          </p:nvPr>
        </p:nvSpPr>
        <p:spPr>
          <a:ln/>
        </p:spPr>
      </p:sp>
      <p:sp>
        <p:nvSpPr>
          <p:cNvPr id="1843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70615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71EB6-DD31-4047-A692-0F6D0CA2BCCB}" type="slidenum">
              <a:rPr lang="en-US" altLang="en-US"/>
              <a:pPr/>
              <a:t>47</a:t>
            </a:fld>
            <a:endParaRPr lang="en-US" altLang="en-US"/>
          </a:p>
        </p:txBody>
      </p:sp>
      <p:sp>
        <p:nvSpPr>
          <p:cNvPr id="1845250" name="Rectangle 2"/>
          <p:cNvSpPr>
            <a:spLocks noGrp="1" noRot="1" noChangeAspect="1" noChangeArrowheads="1" noTextEdit="1"/>
          </p:cNvSpPr>
          <p:nvPr>
            <p:ph type="sldImg"/>
          </p:nvPr>
        </p:nvSpPr>
        <p:spPr>
          <a:ln/>
        </p:spPr>
      </p:sp>
      <p:sp>
        <p:nvSpPr>
          <p:cNvPr id="1845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03834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80731-3F61-40D6-B912-95E2B945E198}" type="slidenum">
              <a:rPr lang="en-US" altLang="en-US"/>
              <a:pPr/>
              <a:t>48</a:t>
            </a:fld>
            <a:endParaRPr lang="en-US" altLang="en-US"/>
          </a:p>
        </p:txBody>
      </p:sp>
      <p:sp>
        <p:nvSpPr>
          <p:cNvPr id="1847298" name="Rectangle 2"/>
          <p:cNvSpPr>
            <a:spLocks noGrp="1" noRot="1" noChangeAspect="1" noChangeArrowheads="1" noTextEdit="1"/>
          </p:cNvSpPr>
          <p:nvPr>
            <p:ph type="sldImg"/>
          </p:nvPr>
        </p:nvSpPr>
        <p:spPr>
          <a:ln/>
        </p:spPr>
      </p:sp>
      <p:sp>
        <p:nvSpPr>
          <p:cNvPr id="18472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60993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CA0D58-7A33-40A9-91F7-085A8CC9454F}" type="slidenum">
              <a:rPr lang="en-US" altLang="en-US"/>
              <a:pPr/>
              <a:t>49</a:t>
            </a:fld>
            <a:endParaRPr lang="en-US" altLang="en-US"/>
          </a:p>
        </p:txBody>
      </p:sp>
      <p:sp>
        <p:nvSpPr>
          <p:cNvPr id="1849346" name="Rectangle 2"/>
          <p:cNvSpPr>
            <a:spLocks noGrp="1" noRot="1" noChangeAspect="1" noChangeArrowheads="1" noTextEdit="1"/>
          </p:cNvSpPr>
          <p:nvPr>
            <p:ph type="sldImg"/>
          </p:nvPr>
        </p:nvSpPr>
        <p:spPr>
          <a:ln/>
        </p:spPr>
      </p:sp>
      <p:sp>
        <p:nvSpPr>
          <p:cNvPr id="18493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5618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436B1D-F6B4-4E0D-B96E-A9F2B65987DD}" type="slidenum">
              <a:rPr lang="en-US" altLang="en-US"/>
              <a:pPr/>
              <a:t>50</a:t>
            </a:fld>
            <a:endParaRPr lang="en-US" altLang="en-US"/>
          </a:p>
        </p:txBody>
      </p:sp>
      <p:sp>
        <p:nvSpPr>
          <p:cNvPr id="1851394" name="Rectangle 2"/>
          <p:cNvSpPr>
            <a:spLocks noGrp="1" noRot="1" noChangeAspect="1" noChangeArrowheads="1" noTextEdit="1"/>
          </p:cNvSpPr>
          <p:nvPr>
            <p:ph type="sldImg"/>
          </p:nvPr>
        </p:nvSpPr>
        <p:spPr>
          <a:ln/>
        </p:spPr>
      </p:sp>
      <p:sp>
        <p:nvSpPr>
          <p:cNvPr id="1851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8351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6157C-2FBF-9340-A3E6-88696799F5C7}" type="slidenum">
              <a:rPr lang="en-US" smtClean="0"/>
              <a:t>23</a:t>
            </a:fld>
            <a:endParaRPr lang="en-US"/>
          </a:p>
        </p:txBody>
      </p:sp>
    </p:spTree>
    <p:extLst>
      <p:ext uri="{BB962C8B-B14F-4D97-AF65-F5344CB8AC3E}">
        <p14:creationId xmlns:p14="http://schemas.microsoft.com/office/powerpoint/2010/main" val="165052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16387"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Betti numbers provide a signature of the underlying topology. Illustrated in the figure are five simple objects (topological spaces) together with their Betti number signatures: (a) a point, (b) a circle, (c) a hollow torus, (d) a Klein bottle, and (e) a hollow sphere. For the case of the torus (c), the figure shows three loops on its surface. The red loops are </a:t>
            </a:r>
            <a:r>
              <a:rPr lang="ja-JP" altLang="en-GB">
                <a:latin typeface="Arial" charset="0"/>
                <a:cs typeface="msgothic" charset="0"/>
              </a:rPr>
              <a:t>“</a:t>
            </a:r>
            <a:r>
              <a:rPr lang="en-GB">
                <a:latin typeface="Arial" charset="0"/>
                <a:cs typeface="msgothic" charset="0"/>
              </a:rPr>
              <a:t>essential</a:t>
            </a:r>
            <a:r>
              <a:rPr lang="ja-JP" altLang="en-GB">
                <a:latin typeface="Arial" charset="0"/>
                <a:cs typeface="msgothic" charset="0"/>
              </a:rPr>
              <a:t>”</a:t>
            </a:r>
            <a:r>
              <a:rPr lang="en-GB">
                <a:latin typeface="Arial" charset="0"/>
                <a:cs typeface="msgothic" charset="0"/>
              </a:rPr>
              <a:t> in that they cannot be shrunk to a point, nor can they be deformed one into the other without tearing the loop. The green loop, on the other hand, can be deformed to a point without any obstruction. For the torus, therefore, we have b 1 = 2. For the case of the sphere, the loops shown (and actually all loops on the sphere) can be contracted to points, which is reflected by the fact that b 1 = 0. Both the sphere and the torus have b 2 = 1, this is due to the fact both surfaces enclose a part of space (a void).</a:t>
            </a:r>
          </a:p>
        </p:txBody>
      </p:sp>
    </p:spTree>
    <p:extLst>
      <p:ext uri="{BB962C8B-B14F-4D97-AF65-F5344CB8AC3E}">
        <p14:creationId xmlns:p14="http://schemas.microsoft.com/office/powerpoint/2010/main" val="396330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22531"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Estimation of topological structure in driven and spontaneous conditions. (a) Ordering of topological signatures observed in our experiments. Each triplet ( b 0, b 1, b 2) is shown along an illustration of objects consistent with these signature. (b) Distribution of topological signatures in the spontaneous and natural image stimulation conditions pooled across the three experiments performed. Each row correspond to signatures with a minimum interval length (denoted as the threshold) expressed as a fraction of the covering radius of the data cloud (see Appendix A for the definition of the covering radius).</a:t>
            </a:r>
          </a:p>
        </p:txBody>
      </p:sp>
    </p:spTree>
    <p:extLst>
      <p:ext uri="{BB962C8B-B14F-4D97-AF65-F5344CB8AC3E}">
        <p14:creationId xmlns:p14="http://schemas.microsoft.com/office/powerpoint/2010/main" val="27314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50B5-266D-F045-96EB-A8F4DF4C1637}" type="slidenum">
              <a:rPr lang="en-US" smtClean="0"/>
              <a:t>27</a:t>
            </a:fld>
            <a:endParaRPr lang="en-US"/>
          </a:p>
        </p:txBody>
      </p:sp>
    </p:spTree>
    <p:extLst>
      <p:ext uri="{BB962C8B-B14F-4D97-AF65-F5344CB8AC3E}">
        <p14:creationId xmlns:p14="http://schemas.microsoft.com/office/powerpoint/2010/main" val="239378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22531" name="Text Box 2"/>
          <p:cNvSpPr txBox="1">
            <a:spLocks noGrp="1" noChangeArrowheads="1"/>
          </p:cNvSpPr>
          <p:nvPr>
            <p:ph type="body"/>
          </p:nvPr>
        </p:nvSpPr>
        <p:spPr>
          <a:xfrm>
            <a:off x="1046350" y="4352637"/>
            <a:ext cx="4770904" cy="3478068"/>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Estimation of topological structure in driven and spontaneous conditions. (a) Ordering of topological signatures observed in our experiments. Each triplet ( b 0, b 1, b 2) is shown along an illustration of objects consistent with these signature. (b) Distribution of topological signatures in the spontaneous and natural image stimulation conditions pooled across the three experiments performed. Each row correspond to signatures with a minimum interval length (denoted as the threshold) expressed as a fraction of the covering radius of the data cloud (see Appendix A for the definition of the covering radius).</a:t>
            </a:r>
          </a:p>
        </p:txBody>
      </p:sp>
    </p:spTree>
    <p:extLst>
      <p:ext uri="{BB962C8B-B14F-4D97-AF65-F5344CB8AC3E}">
        <p14:creationId xmlns:p14="http://schemas.microsoft.com/office/powerpoint/2010/main" val="3625050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50B5-266D-F045-96EB-A8F4DF4C1637}" type="slidenum">
              <a:rPr lang="en-US" smtClean="0"/>
              <a:t>34</a:t>
            </a:fld>
            <a:endParaRPr lang="en-US"/>
          </a:p>
        </p:txBody>
      </p:sp>
    </p:spTree>
    <p:extLst>
      <p:ext uri="{BB962C8B-B14F-4D97-AF65-F5344CB8AC3E}">
        <p14:creationId xmlns:p14="http://schemas.microsoft.com/office/powerpoint/2010/main" val="239378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5C759-8A53-471C-9D5A-F239E65AABF6}" type="slidenum">
              <a:rPr lang="en-US" altLang="en-US"/>
              <a:pPr/>
              <a:t>41</a:t>
            </a:fld>
            <a:endParaRPr lang="en-US" altLang="en-US"/>
          </a:p>
        </p:txBody>
      </p:sp>
      <p:sp>
        <p:nvSpPr>
          <p:cNvPr id="1832962" name="Rectangle 2"/>
          <p:cNvSpPr>
            <a:spLocks noGrp="1" noRot="1" noChangeAspect="1" noChangeArrowheads="1" noTextEdit="1"/>
          </p:cNvSpPr>
          <p:nvPr>
            <p:ph type="sldImg"/>
          </p:nvPr>
        </p:nvSpPr>
        <p:spPr>
          <a:ln/>
        </p:spPr>
      </p:sp>
      <p:sp>
        <p:nvSpPr>
          <p:cNvPr id="18329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1441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2EBEB5-B0B4-4567-876A-CE9EDA0F8E03}" type="slidenum">
              <a:rPr lang="en-US" altLang="en-US"/>
              <a:pPr/>
              <a:t>43</a:t>
            </a:fld>
            <a:endParaRPr lang="en-US" altLang="en-US"/>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9435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E0C904-9937-4401-9C81-AF42E25707DA}" type="datetimeFigureOut">
              <a:rPr lang="en-US" smtClean="0"/>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329897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0C904-9937-4401-9C81-AF42E25707DA}" type="datetimeFigureOut">
              <a:rPr lang="en-US" smtClean="0"/>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157118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0C904-9937-4401-9C81-AF42E25707DA}" type="datetimeFigureOut">
              <a:rPr lang="en-US" smtClean="0"/>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80349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0C904-9937-4401-9C81-AF42E25707DA}" type="datetimeFigureOut">
              <a:rPr lang="en-US" smtClean="0"/>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65394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E0C904-9937-4401-9C81-AF42E25707DA}" type="datetimeFigureOut">
              <a:rPr lang="en-US" smtClean="0"/>
              <a:t>4/27/2015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13046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E0C904-9937-4401-9C81-AF42E25707DA}" type="datetimeFigureOut">
              <a:rPr lang="en-US" smtClean="0"/>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144304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E0C904-9937-4401-9C81-AF42E25707DA}" type="datetimeFigureOut">
              <a:rPr lang="en-US" smtClean="0"/>
              <a:t>4/27/2015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39996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E0C904-9937-4401-9C81-AF42E25707DA}" type="datetimeFigureOut">
              <a:rPr lang="en-US" smtClean="0"/>
              <a:t>4/27/2015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118869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0C904-9937-4401-9C81-AF42E25707DA}" type="datetimeFigureOut">
              <a:rPr lang="en-US" smtClean="0"/>
              <a:t>4/27/2015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412096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0C904-9937-4401-9C81-AF42E25707DA}" type="datetimeFigureOut">
              <a:rPr lang="en-US" smtClean="0"/>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249606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0C904-9937-4401-9C81-AF42E25707DA}" type="datetimeFigureOut">
              <a:rPr lang="en-US" smtClean="0"/>
              <a:t>4/27/2015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D5E48-2C16-43D5-9C77-746A36ADD184}" type="slidenum">
              <a:rPr lang="en-US" smtClean="0"/>
              <a:t>‹#›</a:t>
            </a:fld>
            <a:endParaRPr lang="en-US"/>
          </a:p>
        </p:txBody>
      </p:sp>
    </p:spTree>
    <p:extLst>
      <p:ext uri="{BB962C8B-B14F-4D97-AF65-F5344CB8AC3E}">
        <p14:creationId xmlns:p14="http://schemas.microsoft.com/office/powerpoint/2010/main" val="231687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0C904-9937-4401-9C81-AF42E25707DA}" type="datetimeFigureOut">
              <a:rPr lang="en-US" smtClean="0"/>
              <a:t>4/27/2015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D5E48-2C16-43D5-9C77-746A36ADD184}" type="slidenum">
              <a:rPr lang="en-US" smtClean="0"/>
              <a:t>‹#›</a:t>
            </a:fld>
            <a:endParaRPr lang="en-US"/>
          </a:p>
        </p:txBody>
      </p:sp>
    </p:spTree>
    <p:extLst>
      <p:ext uri="{BB962C8B-B14F-4D97-AF65-F5344CB8AC3E}">
        <p14:creationId xmlns:p14="http://schemas.microsoft.com/office/powerpoint/2010/main" val="2598843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hdcomics.com/comics/archive.php?comicid=493"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www.coursera.org/course/interactivepython1" TargetMode="External"/><Relationship Id="rId3" Type="http://schemas.openxmlformats.org/officeDocument/2006/relationships/hyperlink" Target="https://www.python.org/about/gettingstarted/" TargetMode="External"/><Relationship Id="rId7" Type="http://schemas.openxmlformats.org/officeDocument/2006/relationships/hyperlink" Target="http://www.codecademy.com/" TargetMode="External"/><Relationship Id="rId2" Type="http://schemas.openxmlformats.org/officeDocument/2006/relationships/hyperlink" Target="https://www.python.org/dev/peps/pep-0008/" TargetMode="External"/><Relationship Id="rId1" Type="http://schemas.openxmlformats.org/officeDocument/2006/relationships/slideLayout" Target="../slideLayouts/slideLayout7.xml"/><Relationship Id="rId6" Type="http://schemas.openxmlformats.org/officeDocument/2006/relationships/hyperlink" Target="http://www.codecademy.com/en/tracks/python" TargetMode="External"/><Relationship Id="rId5" Type="http://schemas.openxmlformats.org/officeDocument/2006/relationships/hyperlink" Target="https://wiki.python.org/moin/BeginnersGuide/Programmers" TargetMode="External"/><Relationship Id="rId10" Type="http://schemas.openxmlformats.org/officeDocument/2006/relationships/hyperlink" Target="http://lynda.uiowa.edu/" TargetMode="External"/><Relationship Id="rId4" Type="http://schemas.openxmlformats.org/officeDocument/2006/relationships/hyperlink" Target="https://wiki.python.org/moin/BeginnersGuide/NonProgrammers" TargetMode="External"/><Relationship Id="rId9" Type="http://schemas.openxmlformats.org/officeDocument/2006/relationships/hyperlink" Target="http://www.lynda.com/Python-training-tutorials/415-0.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garrreynolds.com/preso-tips/design/"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riting.engr.psu.edu/AE_template_PSU.pp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riting.engr.psu.edu/ae_headlines.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riting.engr.psu.edu/ae_rethinking.pdf"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riting.engr.psu.edu/ae_comprehension.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Exploratory_data_analysis" TargetMode="External"/><Relationship Id="rId2" Type="http://schemas.openxmlformats.org/officeDocument/2006/relationships/hyperlink" Target="https://onlinecourses.science.psu.edu/stat857/node/4" TargetMode="External"/><Relationship Id="rId1" Type="http://schemas.openxmlformats.org/officeDocument/2006/relationships/slideLayout" Target="../slideLayouts/slideLayout7.xml"/><Relationship Id="rId4" Type="http://schemas.openxmlformats.org/officeDocument/2006/relationships/hyperlink" Target="http://en.wikipedia.org/wiki/John_Tuke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jstor.org/discover/10.2307/2392291?uid=3739256&amp;uid=2&amp;uid=4&amp;sid=21106098896651"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www.uta.edu/faculty/sawasthi/Statistics/stdatmin.html#eda1"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www.uta.edu/faculty/sawasthi/Statistics/stdatmin.html#eda1"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ieeexplore.ieee.org/xpls/icp.jsp?arnumber=5872535" TargetMode="Externa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hyperlink" Target="https://www.cs.princeton.edu/courses/archive/spring08/cos511/scribe_notes/0204.pdf" TargetMode="External"/><Relationship Id="rId2" Type="http://schemas.openxmlformats.org/officeDocument/2006/relationships/hyperlink" Target="http://en.wikipedia.org/wiki/Machine_learnin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cs.brown.edu/courses/cs143/lectures/15.ppt"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hyperlink" Target="http://www.cs.brown.edu/courses/cs143/lectures/17.ppt"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en.wikipedia.org/wiki/Microsoft_SQL_Server" TargetMode="External"/><Relationship Id="rId3" Type="http://schemas.openxmlformats.org/officeDocument/2006/relationships/hyperlink" Target="http://en.wikipedia.org/wiki/Data_(computing)" TargetMode="External"/><Relationship Id="rId7" Type="http://schemas.openxmlformats.org/officeDocument/2006/relationships/hyperlink" Target="http://en.wikipedia.org/wiki/PostgreSQL" TargetMode="External"/><Relationship Id="rId2" Type="http://schemas.openxmlformats.org/officeDocument/2006/relationships/hyperlink" Target="http://en.wikipedia.org/wiki/Database" TargetMode="External"/><Relationship Id="rId1" Type="http://schemas.openxmlformats.org/officeDocument/2006/relationships/slideLayout" Target="../slideLayouts/slideLayout7.xml"/><Relationship Id="rId6" Type="http://schemas.openxmlformats.org/officeDocument/2006/relationships/hyperlink" Target="http://en.wikipedia.org/wiki/MySQL" TargetMode="External"/><Relationship Id="rId11" Type="http://schemas.openxmlformats.org/officeDocument/2006/relationships/hyperlink" Target="http://en.wikipedia.org/wiki/IBM_DB2" TargetMode="External"/><Relationship Id="rId5" Type="http://schemas.openxmlformats.org/officeDocument/2006/relationships/hyperlink" Target="http://en.wikipedia.org/wiki/Computer_software" TargetMode="External"/><Relationship Id="rId10" Type="http://schemas.openxmlformats.org/officeDocument/2006/relationships/hyperlink" Target="http://en.wikipedia.org/wiki/Sybase" TargetMode="External"/><Relationship Id="rId4" Type="http://schemas.openxmlformats.org/officeDocument/2006/relationships/hyperlink" Target="http://en.wikipedia.org/wiki/Database#cite_note-1" TargetMode="External"/><Relationship Id="rId9" Type="http://schemas.openxmlformats.org/officeDocument/2006/relationships/hyperlink" Target="http://en.wikipedia.org/wiki/Oracle_Databa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www.csie.kuas.edu.tw/course/CS/old/english/ch-14.ppt"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www.w3schools.com/sql/sql_intro.asp"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www.csie.kuas.edu.tw/course/CS/old/english/ch-14.ppt" TargetMode="Externa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www.csie.kuas.edu.tw/course/CS/old/english/ch-14.ppt" TargetMode="Externa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www.csie.kuas.edu.tw/course/CS/old/english/ch-14.ppt" TargetMode="Externa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www.csie.kuas.edu.tw/course/CS/old/english/ch-14.ppt" TargetMode="External"/><Relationship Id="rId4" Type="http://schemas.openxmlformats.org/officeDocument/2006/relationships/image" Target="../media/image35.wmf"/></Relationships>
</file>

<file path=ppt/slides/_rels/slide4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www.csie.kuas.edu.tw/course/CS/old/english/ch-14.ppt" TargetMode="Externa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www.csie.kuas.edu.tw/course/CS/old/english/ch-14.ppt" TargetMode="Externa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www.csie.kuas.edu.tw/course/CS/old/english/ch-14.ppt" TargetMode="Externa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hyperlink" Target="https://jcr.incites.thomsonreuters.com/JCRJournalHomeAction.action"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lanl.arXiv.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www.csie.kuas.edu.tw/course/CS/old/english/ch-14.ppt" TargetMode="Externa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mpa-garching.mpg.de/galform/virgo/millennium/"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987" y="1703186"/>
            <a:ext cx="8440614" cy="3657600"/>
          </a:xfrm>
          <a:prstGeom prst="rect">
            <a:avLst/>
          </a:prstGeom>
        </p:spPr>
      </p:pic>
      <p:sp>
        <p:nvSpPr>
          <p:cNvPr id="3" name="Rectangle 2"/>
          <p:cNvSpPr/>
          <p:nvPr/>
        </p:nvSpPr>
        <p:spPr>
          <a:xfrm>
            <a:off x="651253" y="940579"/>
            <a:ext cx="6385842" cy="369332"/>
          </a:xfrm>
          <a:prstGeom prst="rect">
            <a:avLst/>
          </a:prstGeom>
        </p:spPr>
        <p:txBody>
          <a:bodyPr wrap="square">
            <a:spAutoFit/>
          </a:bodyPr>
          <a:lstStyle/>
          <a:p>
            <a:r>
              <a:rPr lang="en-US" dirty="0">
                <a:hlinkClick r:id="rId3"/>
              </a:rPr>
              <a:t>http://</a:t>
            </a:r>
            <a:r>
              <a:rPr lang="en-US" dirty="0" smtClean="0">
                <a:hlinkClick r:id="rId3"/>
              </a:rPr>
              <a:t>www.phdcomics.com/comics/archive.php?comicid=493</a:t>
            </a:r>
            <a:r>
              <a:rPr lang="en-US" dirty="0" smtClean="0"/>
              <a:t> </a:t>
            </a:r>
            <a:endParaRPr lang="en-US" dirty="0"/>
          </a:p>
        </p:txBody>
      </p:sp>
    </p:spTree>
    <p:extLst>
      <p:ext uri="{BB962C8B-B14F-4D97-AF65-F5344CB8AC3E}">
        <p14:creationId xmlns:p14="http://schemas.microsoft.com/office/powerpoint/2010/main" val="1224058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923" y="1209629"/>
            <a:ext cx="8503799" cy="4154984"/>
          </a:xfrm>
          <a:prstGeom prst="rect">
            <a:avLst/>
          </a:prstGeom>
          <a:solidFill>
            <a:schemeClr val="accent4">
              <a:lumMod val="20000"/>
              <a:lumOff val="80000"/>
            </a:schemeClr>
          </a:solidFill>
        </p:spPr>
        <p:txBody>
          <a:bodyPr wrap="square">
            <a:spAutoFit/>
          </a:bodyPr>
          <a:lstStyle/>
          <a:p>
            <a:r>
              <a:rPr lang="en-US" sz="2400" dirty="0" smtClean="0">
                <a:solidFill>
                  <a:srgbClr val="002060"/>
                </a:solidFill>
              </a:rPr>
              <a:t>## </a:t>
            </a:r>
            <a:r>
              <a:rPr lang="en-US" sz="2400" dirty="0">
                <a:solidFill>
                  <a:srgbClr val="002060"/>
                </a:solidFill>
              </a:rPr>
              <a:t>yamltoR.py:   extracts R code from Swirl </a:t>
            </a:r>
            <a:r>
              <a:rPr lang="en-US" sz="2400" dirty="0" smtClean="0">
                <a:solidFill>
                  <a:srgbClr val="002060"/>
                </a:solidFill>
              </a:rPr>
              <a:t>lesson</a:t>
            </a:r>
          </a:p>
          <a:p>
            <a:r>
              <a:rPr lang="en-US" sz="2400" dirty="0" smtClean="0">
                <a:solidFill>
                  <a:srgbClr val="002060"/>
                </a:solidFill>
              </a:rPr>
              <a:t>## Author:  Isabel Darcy</a:t>
            </a:r>
          </a:p>
          <a:p>
            <a:endParaRPr lang="en-US" sz="2400" dirty="0">
              <a:solidFill>
                <a:srgbClr val="008000"/>
              </a:solidFill>
            </a:endParaRPr>
          </a:p>
          <a:p>
            <a:r>
              <a:rPr lang="en-US" sz="2400" dirty="0" smtClean="0">
                <a:solidFill>
                  <a:srgbClr val="008000"/>
                </a:solidFill>
              </a:rPr>
              <a:t># </a:t>
            </a:r>
            <a:r>
              <a:rPr lang="en-US" sz="2400" dirty="0" smtClean="0">
                <a:solidFill>
                  <a:srgbClr val="008000"/>
                </a:solidFill>
              </a:rPr>
              <a:t>open file </a:t>
            </a:r>
            <a:r>
              <a:rPr lang="en-US" sz="2400" dirty="0" err="1" smtClean="0">
                <a:solidFill>
                  <a:srgbClr val="008000"/>
                </a:solidFill>
              </a:rPr>
              <a:t>lesson.yaml</a:t>
            </a:r>
            <a:r>
              <a:rPr lang="en-US" sz="2400" dirty="0" smtClean="0">
                <a:solidFill>
                  <a:srgbClr val="008000"/>
                </a:solidFill>
              </a:rPr>
              <a:t> for reading, call the open file f</a:t>
            </a:r>
          </a:p>
          <a:p>
            <a:r>
              <a:rPr lang="en-US" sz="2400" dirty="0" smtClean="0"/>
              <a:t>f </a:t>
            </a:r>
            <a:r>
              <a:rPr lang="en-US" sz="2400" dirty="0"/>
              <a:t>= open('lesson.</a:t>
            </a:r>
            <a:r>
              <a:rPr lang="en-US" sz="2400" dirty="0" err="1"/>
              <a:t>yaml</a:t>
            </a:r>
            <a:r>
              <a:rPr lang="en-US" sz="2400" dirty="0"/>
              <a:t>',"</a:t>
            </a:r>
            <a:r>
              <a:rPr lang="en-US" sz="2400" dirty="0" smtClean="0"/>
              <a:t>r”)</a:t>
            </a:r>
            <a:endParaRPr lang="en-US" sz="2400" dirty="0"/>
          </a:p>
          <a:p>
            <a:r>
              <a:rPr lang="en-US" sz="2400" dirty="0" err="1"/>
              <a:t>data_line</a:t>
            </a:r>
            <a:r>
              <a:rPr lang="en-US" sz="2400" dirty="0"/>
              <a:t> = </a:t>
            </a:r>
            <a:r>
              <a:rPr lang="en-US" sz="2400" dirty="0" err="1"/>
              <a:t>f.readlines</a:t>
            </a:r>
            <a:r>
              <a:rPr lang="en-US" sz="2400" dirty="0"/>
              <a:t>(</a:t>
            </a:r>
            <a:r>
              <a:rPr lang="en-US" sz="2400" dirty="0" smtClean="0"/>
              <a:t>)   </a:t>
            </a:r>
            <a:r>
              <a:rPr lang="en-US" sz="2400" dirty="0" smtClean="0">
                <a:solidFill>
                  <a:srgbClr val="008000"/>
                </a:solidFill>
              </a:rPr>
              <a:t># read in each line of the file now called f</a:t>
            </a:r>
            <a:endParaRPr lang="en-US" sz="2400" dirty="0">
              <a:solidFill>
                <a:srgbClr val="008000"/>
              </a:solidFill>
            </a:endParaRPr>
          </a:p>
          <a:p>
            <a:r>
              <a:rPr lang="en-US" sz="2400" dirty="0"/>
              <a:t>for </a:t>
            </a:r>
            <a:r>
              <a:rPr lang="en-US" sz="2400" dirty="0" err="1"/>
              <a:t>i</a:t>
            </a:r>
            <a:r>
              <a:rPr lang="en-US" sz="2400" dirty="0"/>
              <a:t> in </a:t>
            </a:r>
            <a:r>
              <a:rPr lang="en-US" sz="2400" dirty="0" err="1" smtClean="0"/>
              <a:t>data_line</a:t>
            </a:r>
            <a:r>
              <a:rPr lang="en-US" sz="2400" dirty="0" smtClean="0"/>
              <a:t>:               </a:t>
            </a:r>
            <a:r>
              <a:rPr lang="en-US" sz="2400" dirty="0" smtClean="0">
                <a:solidFill>
                  <a:srgbClr val="008000"/>
                </a:solidFill>
              </a:rPr>
              <a:t># for each line</a:t>
            </a:r>
          </a:p>
          <a:p>
            <a:r>
              <a:rPr lang="en-US" sz="2400" dirty="0" smtClean="0"/>
              <a:t>        if </a:t>
            </a:r>
            <a:r>
              <a:rPr lang="en-US" sz="2400" dirty="0" err="1"/>
              <a:t>i</a:t>
            </a:r>
            <a:r>
              <a:rPr lang="en-US" sz="2400" dirty="0"/>
              <a:t>[:16] == "  </a:t>
            </a:r>
            <a:r>
              <a:rPr lang="en-US" sz="2400" dirty="0" err="1"/>
              <a:t>CorrectAnswer</a:t>
            </a:r>
            <a:r>
              <a:rPr lang="en-US" sz="2400" dirty="0"/>
              <a:t>:"</a:t>
            </a:r>
            <a:r>
              <a:rPr lang="en-US" sz="2400" dirty="0" smtClean="0"/>
              <a:t>:    </a:t>
            </a:r>
            <a:r>
              <a:rPr lang="en-US" sz="2400" dirty="0">
                <a:solidFill>
                  <a:srgbClr val="008000"/>
                </a:solidFill>
              </a:rPr>
              <a:t># for each </a:t>
            </a:r>
            <a:r>
              <a:rPr lang="en-US" sz="2400" dirty="0" smtClean="0">
                <a:solidFill>
                  <a:srgbClr val="008000"/>
                </a:solidFill>
              </a:rPr>
              <a:t>line check if first 16            </a:t>
            </a:r>
          </a:p>
          <a:p>
            <a:r>
              <a:rPr lang="en-US" sz="2400" dirty="0">
                <a:solidFill>
                  <a:srgbClr val="008000"/>
                </a:solidFill>
              </a:rPr>
              <a:t> </a:t>
            </a:r>
            <a:r>
              <a:rPr lang="en-US" sz="2400" dirty="0" smtClean="0">
                <a:solidFill>
                  <a:srgbClr val="008000"/>
                </a:solidFill>
              </a:rPr>
              <a:t>                                                        # characters are  __</a:t>
            </a:r>
            <a:r>
              <a:rPr lang="en-US" sz="2400" dirty="0" err="1" smtClean="0">
                <a:solidFill>
                  <a:srgbClr val="008000"/>
                </a:solidFill>
              </a:rPr>
              <a:t>CorrectAnswer</a:t>
            </a:r>
            <a:r>
              <a:rPr lang="en-US" sz="2400" dirty="0">
                <a:solidFill>
                  <a:srgbClr val="008000"/>
                </a:solidFill>
              </a:rPr>
              <a:t>:</a:t>
            </a:r>
            <a:r>
              <a:rPr lang="en-US" sz="2400" dirty="0" smtClean="0">
                <a:solidFill>
                  <a:srgbClr val="008000"/>
                </a:solidFill>
              </a:rPr>
              <a:t> </a:t>
            </a:r>
            <a:endParaRPr lang="en-US" sz="2400" dirty="0">
              <a:solidFill>
                <a:srgbClr val="008000"/>
              </a:solidFill>
            </a:endParaRPr>
          </a:p>
          <a:p>
            <a:r>
              <a:rPr lang="en-US" sz="2400" dirty="0"/>
              <a:t>    </a:t>
            </a:r>
            <a:r>
              <a:rPr lang="en-US" sz="2400" dirty="0" smtClean="0"/>
              <a:t>           print(</a:t>
            </a:r>
            <a:r>
              <a:rPr lang="en-US" sz="2400" dirty="0" err="1" smtClean="0"/>
              <a:t>i</a:t>
            </a:r>
            <a:r>
              <a:rPr lang="en-US" sz="2400" dirty="0" smtClean="0"/>
              <a:t>[17</a:t>
            </a:r>
            <a:r>
              <a:rPr lang="en-US" sz="2400" dirty="0"/>
              <a:t>:]</a:t>
            </a:r>
            <a:r>
              <a:rPr lang="en-US" sz="2400" dirty="0" smtClean="0"/>
              <a:t>)                   </a:t>
            </a:r>
            <a:r>
              <a:rPr lang="en-US" sz="2400" dirty="0" smtClean="0">
                <a:solidFill>
                  <a:srgbClr val="008000"/>
                </a:solidFill>
              </a:rPr>
              <a:t># print all characters after 16 in line </a:t>
            </a:r>
            <a:r>
              <a:rPr lang="en-US" sz="2400" dirty="0" err="1" smtClean="0">
                <a:solidFill>
                  <a:srgbClr val="008000"/>
                </a:solidFill>
              </a:rPr>
              <a:t>i</a:t>
            </a:r>
            <a:endParaRPr lang="en-US" sz="2400" dirty="0">
              <a:solidFill>
                <a:srgbClr val="008000"/>
              </a:solidFill>
            </a:endParaRPr>
          </a:p>
          <a:p>
            <a:r>
              <a:rPr lang="en-US" sz="2400" dirty="0" err="1"/>
              <a:t>f.close</a:t>
            </a:r>
            <a:r>
              <a:rPr lang="en-US" sz="2400" dirty="0"/>
              <a:t>(</a:t>
            </a:r>
            <a:r>
              <a:rPr lang="en-US" sz="2400" dirty="0" smtClean="0"/>
              <a:t>)                                         </a:t>
            </a:r>
            <a:r>
              <a:rPr lang="en-US" sz="2400" dirty="0" smtClean="0">
                <a:solidFill>
                  <a:srgbClr val="008000"/>
                </a:solidFill>
              </a:rPr>
              <a:t># close file f </a:t>
            </a:r>
            <a:endParaRPr lang="en-US" sz="2400" dirty="0">
              <a:solidFill>
                <a:srgbClr val="008000"/>
              </a:solidFill>
            </a:endParaRPr>
          </a:p>
        </p:txBody>
      </p:sp>
      <p:sp>
        <p:nvSpPr>
          <p:cNvPr id="3" name="Rectangle 2"/>
          <p:cNvSpPr/>
          <p:nvPr/>
        </p:nvSpPr>
        <p:spPr>
          <a:xfrm>
            <a:off x="386923" y="417771"/>
            <a:ext cx="5980548" cy="461665"/>
          </a:xfrm>
          <a:prstGeom prst="rect">
            <a:avLst/>
          </a:prstGeom>
        </p:spPr>
        <p:txBody>
          <a:bodyPr wrap="none">
            <a:spAutoFit/>
          </a:bodyPr>
          <a:lstStyle/>
          <a:p>
            <a:r>
              <a:rPr lang="en-US" sz="2400" dirty="0" smtClean="0"/>
              <a:t>yamltoR.py:   extracts R code from Swirl lesson</a:t>
            </a:r>
            <a:endParaRPr lang="en-US" sz="2400" dirty="0"/>
          </a:p>
        </p:txBody>
      </p:sp>
    </p:spTree>
    <p:extLst>
      <p:ext uri="{BB962C8B-B14F-4D97-AF65-F5344CB8AC3E}">
        <p14:creationId xmlns:p14="http://schemas.microsoft.com/office/powerpoint/2010/main" val="2461985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3514" y="1468155"/>
            <a:ext cx="4572000" cy="3046988"/>
          </a:xfrm>
          <a:prstGeom prst="rect">
            <a:avLst/>
          </a:prstGeom>
          <a:solidFill>
            <a:srgbClr val="FFF2CC"/>
          </a:solidFill>
        </p:spPr>
        <p:txBody>
          <a:bodyPr>
            <a:spAutoFit/>
          </a:bodyPr>
          <a:lstStyle/>
          <a:p>
            <a:r>
              <a:rPr lang="en-US" sz="2400" dirty="0"/>
              <a:t>f = open('lesson.</a:t>
            </a:r>
            <a:r>
              <a:rPr lang="en-US" sz="2400" dirty="0" err="1"/>
              <a:t>yaml</a:t>
            </a:r>
            <a:r>
              <a:rPr lang="en-US" sz="2400" dirty="0"/>
              <a:t>',"r")</a:t>
            </a:r>
          </a:p>
          <a:p>
            <a:r>
              <a:rPr lang="en-US" sz="2400" dirty="0" err="1"/>
              <a:t>data_line</a:t>
            </a:r>
            <a:r>
              <a:rPr lang="en-US" sz="2400" dirty="0"/>
              <a:t> = </a:t>
            </a:r>
            <a:r>
              <a:rPr lang="en-US" sz="2400" dirty="0" err="1"/>
              <a:t>f.readlines</a:t>
            </a:r>
            <a:r>
              <a:rPr lang="en-US" sz="2400" dirty="0"/>
              <a:t>()</a:t>
            </a:r>
          </a:p>
          <a:p>
            <a:r>
              <a:rPr lang="en-US" sz="2400" dirty="0"/>
              <a:t>for </a:t>
            </a:r>
            <a:r>
              <a:rPr lang="en-US" sz="2400" dirty="0" err="1"/>
              <a:t>i</a:t>
            </a:r>
            <a:r>
              <a:rPr lang="en-US" sz="2400" dirty="0"/>
              <a:t> in </a:t>
            </a:r>
            <a:r>
              <a:rPr lang="en-US" sz="2400" dirty="0" err="1"/>
              <a:t>data_line</a:t>
            </a:r>
            <a:r>
              <a:rPr lang="en-US" sz="2400" dirty="0"/>
              <a:t>:</a:t>
            </a:r>
          </a:p>
          <a:p>
            <a:r>
              <a:rPr lang="en-US" sz="2400" dirty="0"/>
              <a:t>  </a:t>
            </a:r>
            <a:r>
              <a:rPr lang="en-US" sz="2400" dirty="0" smtClean="0"/>
              <a:t>  if </a:t>
            </a:r>
            <a:r>
              <a:rPr lang="en-US" sz="2400" dirty="0" err="1"/>
              <a:t>i</a:t>
            </a:r>
            <a:r>
              <a:rPr lang="en-US" sz="2400" dirty="0"/>
              <a:t>[:16] == "  </a:t>
            </a:r>
            <a:r>
              <a:rPr lang="en-US" sz="2400" dirty="0" err="1"/>
              <a:t>CorrectAnswer</a:t>
            </a:r>
            <a:r>
              <a:rPr lang="en-US" sz="2400" dirty="0"/>
              <a:t>:":</a:t>
            </a:r>
          </a:p>
          <a:p>
            <a:r>
              <a:rPr lang="en-US" sz="2400" dirty="0"/>
              <a:t>    </a:t>
            </a:r>
            <a:r>
              <a:rPr lang="en-US" sz="2400" dirty="0" smtClean="0"/>
              <a:t>     print(</a:t>
            </a:r>
            <a:r>
              <a:rPr lang="en-US" sz="2400" dirty="0" err="1" smtClean="0"/>
              <a:t>i</a:t>
            </a:r>
            <a:r>
              <a:rPr lang="en-US" sz="2400" dirty="0" smtClean="0"/>
              <a:t>[17</a:t>
            </a:r>
            <a:r>
              <a:rPr lang="en-US" sz="2400" dirty="0"/>
              <a:t>:])</a:t>
            </a:r>
          </a:p>
          <a:p>
            <a:r>
              <a:rPr lang="en-US" sz="2400" dirty="0"/>
              <a:t>  </a:t>
            </a:r>
            <a:r>
              <a:rPr lang="en-US" sz="2400" dirty="0" smtClean="0"/>
              <a:t>  else</a:t>
            </a:r>
            <a:r>
              <a:rPr lang="en-US" sz="2400" dirty="0"/>
              <a:t>:</a:t>
            </a:r>
          </a:p>
          <a:p>
            <a:r>
              <a:rPr lang="en-US" sz="2400" dirty="0"/>
              <a:t>    </a:t>
            </a:r>
            <a:r>
              <a:rPr lang="en-US" sz="2400" dirty="0" smtClean="0"/>
              <a:t>     print</a:t>
            </a:r>
            <a:r>
              <a:rPr lang="en-US" sz="2400" dirty="0"/>
              <a:t>("#"+</a:t>
            </a:r>
            <a:r>
              <a:rPr lang="en-US" sz="2400" dirty="0" err="1"/>
              <a:t>i</a:t>
            </a:r>
            <a:r>
              <a:rPr lang="en-US" sz="2400" dirty="0"/>
              <a:t>)</a:t>
            </a:r>
          </a:p>
          <a:p>
            <a:r>
              <a:rPr lang="en-US" sz="2400" dirty="0" err="1"/>
              <a:t>f.close</a:t>
            </a:r>
            <a:r>
              <a:rPr lang="en-US" sz="2400" dirty="0"/>
              <a:t>()</a:t>
            </a:r>
          </a:p>
        </p:txBody>
      </p:sp>
      <p:sp>
        <p:nvSpPr>
          <p:cNvPr id="3" name="Rectangle 2"/>
          <p:cNvSpPr/>
          <p:nvPr/>
        </p:nvSpPr>
        <p:spPr>
          <a:xfrm>
            <a:off x="936300" y="558003"/>
            <a:ext cx="3541995" cy="461665"/>
          </a:xfrm>
          <a:prstGeom prst="rect">
            <a:avLst/>
          </a:prstGeom>
        </p:spPr>
        <p:txBody>
          <a:bodyPr wrap="none">
            <a:spAutoFit/>
          </a:bodyPr>
          <a:lstStyle/>
          <a:p>
            <a:r>
              <a:rPr lang="en-US" dirty="0"/>
              <a:t> </a:t>
            </a:r>
            <a:r>
              <a:rPr lang="en-US" sz="2400" dirty="0"/>
              <a:t>yamltoRwithComments.py</a:t>
            </a:r>
          </a:p>
        </p:txBody>
      </p:sp>
    </p:spTree>
    <p:extLst>
      <p:ext uri="{BB962C8B-B14F-4D97-AF65-F5344CB8AC3E}">
        <p14:creationId xmlns:p14="http://schemas.microsoft.com/office/powerpoint/2010/main" val="555690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686" y="230384"/>
            <a:ext cx="8702547" cy="6771083"/>
          </a:xfrm>
          <a:prstGeom prst="rect">
            <a:avLst/>
          </a:prstGeom>
        </p:spPr>
        <p:txBody>
          <a:bodyPr wrap="square">
            <a:spAutoFit/>
          </a:bodyPr>
          <a:lstStyle/>
          <a:p>
            <a:r>
              <a:rPr lang="en-US" sz="2400" dirty="0"/>
              <a:t>PEP 8 - Style Guide for Python Code</a:t>
            </a:r>
          </a:p>
          <a:p>
            <a:endParaRPr lang="en-US" sz="1200" dirty="0" smtClean="0"/>
          </a:p>
          <a:p>
            <a:pPr algn="ctr"/>
            <a:r>
              <a:rPr lang="en-US" sz="2400" dirty="0" smtClean="0">
                <a:hlinkClick r:id="rId2"/>
              </a:rPr>
              <a:t>https</a:t>
            </a:r>
            <a:r>
              <a:rPr lang="en-US" sz="2400" dirty="0">
                <a:hlinkClick r:id="rId2"/>
              </a:rPr>
              <a:t>://www.python.org/dev/peps/pep-0008</a:t>
            </a:r>
            <a:r>
              <a:rPr lang="en-US" sz="2400" dirty="0" smtClean="0">
                <a:hlinkClick r:id="rId2"/>
              </a:rPr>
              <a:t>/</a:t>
            </a:r>
            <a:endParaRPr lang="en-US" sz="2400" dirty="0" smtClean="0"/>
          </a:p>
          <a:p>
            <a:endParaRPr lang="en-US" sz="2400" dirty="0"/>
          </a:p>
          <a:p>
            <a:endParaRPr lang="en-US" sz="2400" dirty="0" smtClean="0">
              <a:solidFill>
                <a:srgbClr val="000000"/>
              </a:solidFill>
              <a:latin typeface="Times New Roman" panose="02020603050405020304" pitchFamily="18" charset="0"/>
            </a:endParaRPr>
          </a:p>
          <a:p>
            <a:endParaRPr lang="en-US" sz="2400" dirty="0">
              <a:solidFill>
                <a:srgbClr val="000000"/>
              </a:solidFill>
              <a:latin typeface="Times New Roman" panose="02020603050405020304" pitchFamily="18" charset="0"/>
            </a:endParaRPr>
          </a:p>
          <a:p>
            <a:r>
              <a:rPr lang="en-US" sz="2400" dirty="0" smtClean="0">
                <a:solidFill>
                  <a:srgbClr val="000000"/>
                </a:solidFill>
                <a:latin typeface="Times New Roman" panose="02020603050405020304" pitchFamily="18" charset="0"/>
              </a:rPr>
              <a:t>There </a:t>
            </a:r>
            <a:r>
              <a:rPr lang="en-US" sz="2400" dirty="0">
                <a:solidFill>
                  <a:srgbClr val="000000"/>
                </a:solidFill>
                <a:latin typeface="Times New Roman" panose="02020603050405020304" pitchFamily="18" charset="0"/>
              </a:rPr>
              <a:t>are many places to learn python.</a:t>
            </a:r>
          </a:p>
          <a:p>
            <a:pPr>
              <a:buFont typeface="Arial" panose="020B0604020202020204" pitchFamily="34" charset="0"/>
              <a:buChar char="•"/>
            </a:pPr>
            <a:r>
              <a:rPr lang="en-US" sz="2400" dirty="0">
                <a:solidFill>
                  <a:srgbClr val="000000"/>
                </a:solidFill>
                <a:latin typeface="Times New Roman" panose="02020603050405020304" pitchFamily="18" charset="0"/>
                <a:hlinkClick r:id="rId3"/>
              </a:rPr>
              <a:t>Python For Beginners</a:t>
            </a:r>
            <a:r>
              <a:rPr lang="en-US" sz="2400" dirty="0">
                <a:solidFill>
                  <a:srgbClr val="000000"/>
                </a:solidFill>
                <a:latin typeface="Times New Roman" panose="02020603050405020304" pitchFamily="18" charset="0"/>
              </a:rPr>
              <a:t> includes links to a variety of resources at </a:t>
            </a:r>
            <a:r>
              <a:rPr lang="en-US" sz="2400" dirty="0">
                <a:solidFill>
                  <a:srgbClr val="000000"/>
                </a:solidFill>
                <a:latin typeface="Times New Roman" panose="02020603050405020304" pitchFamily="18" charset="0"/>
                <a:hlinkClick r:id="rId4"/>
              </a:rPr>
              <a:t>Python for Non-Programmers</a:t>
            </a:r>
            <a:r>
              <a:rPr lang="en-US" sz="2400" dirty="0">
                <a:solidFill>
                  <a:srgbClr val="000000"/>
                </a:solidFill>
                <a:latin typeface="Times New Roman" panose="02020603050405020304" pitchFamily="18" charset="0"/>
              </a:rPr>
              <a:t> and </a:t>
            </a:r>
            <a:r>
              <a:rPr lang="en-US" sz="2400" dirty="0">
                <a:solidFill>
                  <a:srgbClr val="000000"/>
                </a:solidFill>
                <a:latin typeface="Times New Roman" panose="02020603050405020304" pitchFamily="18" charset="0"/>
                <a:hlinkClick r:id="rId5"/>
              </a:rPr>
              <a:t>Python for Programmers</a:t>
            </a:r>
            <a:endParaRPr lang="en-US" sz="2400" dirty="0">
              <a:solidFill>
                <a:srgbClr val="000000"/>
              </a:solidFill>
              <a:latin typeface="Times New Roman" panose="02020603050405020304" pitchFamily="18" charset="0"/>
            </a:endParaRPr>
          </a:p>
          <a:p>
            <a:pPr>
              <a:buFont typeface="Arial" panose="020B0604020202020204" pitchFamily="34" charset="0"/>
              <a:buChar char="•"/>
            </a:pPr>
            <a:r>
              <a:rPr lang="en-US" sz="2400" dirty="0">
                <a:solidFill>
                  <a:srgbClr val="000000"/>
                </a:solidFill>
                <a:latin typeface="Times New Roman" panose="02020603050405020304" pitchFamily="18" charset="0"/>
              </a:rPr>
              <a:t>For beginners: </a:t>
            </a:r>
            <a:r>
              <a:rPr lang="en-US" sz="2400" dirty="0">
                <a:solidFill>
                  <a:srgbClr val="000000"/>
                </a:solidFill>
                <a:latin typeface="Times New Roman" panose="02020603050405020304" pitchFamily="18" charset="0"/>
                <a:hlinkClick r:id="rId6"/>
              </a:rPr>
              <a:t>codecademy</a:t>
            </a:r>
            <a:r>
              <a:rPr lang="en-US" sz="2400" dirty="0">
                <a:solidFill>
                  <a:srgbClr val="000000"/>
                </a:solidFill>
                <a:latin typeface="Times New Roman" panose="02020603050405020304" pitchFamily="18" charset="0"/>
              </a:rPr>
              <a:t>. Intro-active lessons that you can do in your web browser. You can also learn HTML &amp; CSS, </a:t>
            </a:r>
            <a:r>
              <a:rPr lang="en-US" sz="2400" dirty="0" err="1">
                <a:solidFill>
                  <a:srgbClr val="000000"/>
                </a:solidFill>
                <a:latin typeface="Times New Roman" panose="02020603050405020304" pitchFamily="18" charset="0"/>
              </a:rPr>
              <a:t>Javascript</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jQuery</a:t>
            </a:r>
            <a:r>
              <a:rPr lang="en-US" sz="2400" dirty="0">
                <a:solidFill>
                  <a:srgbClr val="000000"/>
                </a:solidFill>
                <a:latin typeface="Times New Roman" panose="02020603050405020304" pitchFamily="18" charset="0"/>
              </a:rPr>
              <a:t>, Ruby, PHP at </a:t>
            </a:r>
            <a:r>
              <a:rPr lang="en-US" sz="2400" dirty="0">
                <a:solidFill>
                  <a:srgbClr val="000000"/>
                </a:solidFill>
                <a:latin typeface="Times New Roman" panose="02020603050405020304" pitchFamily="18" charset="0"/>
                <a:hlinkClick r:id="rId7"/>
              </a:rPr>
              <a:t>Codecademy</a:t>
            </a:r>
            <a:r>
              <a:rPr lang="en-US" sz="2400" dirty="0">
                <a:solidFill>
                  <a:srgbClr val="000000"/>
                </a:solidFill>
                <a:latin typeface="Times New Roman" panose="02020603050405020304" pitchFamily="18" charset="0"/>
              </a:rPr>
              <a:t/>
            </a:r>
            <a:br>
              <a:rPr lang="en-US" sz="2400" dirty="0">
                <a:solidFill>
                  <a:srgbClr val="000000"/>
                </a:solidFill>
                <a:latin typeface="Times New Roman" panose="02020603050405020304" pitchFamily="18" charset="0"/>
              </a:rPr>
            </a:br>
            <a:endParaRPr lang="en-US" sz="2400" dirty="0">
              <a:solidFill>
                <a:srgbClr val="000000"/>
              </a:solidFill>
              <a:latin typeface="Times New Roman" panose="02020603050405020304" pitchFamily="18" charset="0"/>
            </a:endParaRPr>
          </a:p>
          <a:p>
            <a:pPr>
              <a:buFont typeface="Arial" panose="020B0604020202020204" pitchFamily="34" charset="0"/>
              <a:buChar char="•"/>
            </a:pPr>
            <a:r>
              <a:rPr lang="en-US" sz="2400" dirty="0">
                <a:solidFill>
                  <a:srgbClr val="000000"/>
                </a:solidFill>
                <a:latin typeface="Times New Roman" panose="02020603050405020304" pitchFamily="18" charset="0"/>
                <a:hlinkClick r:id="rId8"/>
              </a:rPr>
              <a:t>Coursera course</a:t>
            </a:r>
            <a:endParaRPr lang="en-US" sz="2400" dirty="0">
              <a:solidFill>
                <a:srgbClr val="000000"/>
              </a:solidFill>
              <a:latin typeface="Times New Roman" panose="02020603050405020304" pitchFamily="18" charset="0"/>
            </a:endParaRPr>
          </a:p>
          <a:p>
            <a:pPr>
              <a:buFont typeface="Arial" panose="020B0604020202020204" pitchFamily="34" charset="0"/>
              <a:buChar char="•"/>
            </a:pPr>
            <a:r>
              <a:rPr lang="en-US" sz="2400" dirty="0">
                <a:solidFill>
                  <a:srgbClr val="000000"/>
                </a:solidFill>
                <a:latin typeface="Times New Roman" panose="02020603050405020304" pitchFamily="18" charset="0"/>
                <a:hlinkClick r:id="rId9"/>
              </a:rPr>
              <a:t>Python via Lynda</a:t>
            </a:r>
            <a:r>
              <a:rPr lang="en-US" sz="2400" dirty="0">
                <a:solidFill>
                  <a:srgbClr val="000000"/>
                </a:solidFill>
                <a:latin typeface="Times New Roman" panose="02020603050405020304" pitchFamily="18" charset="0"/>
              </a:rPr>
              <a:t>. Note Lynda is free to all UI students/staff/faculty by logging in </a:t>
            </a:r>
            <a:r>
              <a:rPr lang="en-US" sz="2400" dirty="0">
                <a:solidFill>
                  <a:srgbClr val="000000"/>
                </a:solidFill>
                <a:latin typeface="Times New Roman" panose="02020603050405020304" pitchFamily="18" charset="0"/>
                <a:hlinkClick r:id="rId10"/>
              </a:rPr>
              <a:t>here</a:t>
            </a:r>
            <a:endParaRPr lang="en-US" sz="2400" dirty="0">
              <a:solidFill>
                <a:srgbClr val="000000"/>
              </a:solidFill>
              <a:latin typeface="Times New Roman" panose="02020603050405020304" pitchFamily="18" charset="0"/>
            </a:endParaRPr>
          </a:p>
          <a:p>
            <a:endParaRPr lang="en-US" sz="2400" dirty="0" smtClean="0"/>
          </a:p>
          <a:p>
            <a:endParaRPr lang="en-US" dirty="0"/>
          </a:p>
          <a:p>
            <a:endParaRPr lang="en-US" dirty="0"/>
          </a:p>
        </p:txBody>
      </p:sp>
    </p:spTree>
    <p:extLst>
      <p:ext uri="{BB962C8B-B14F-4D97-AF65-F5344CB8AC3E}">
        <p14:creationId xmlns:p14="http://schemas.microsoft.com/office/powerpoint/2010/main" val="2669221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51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272" y="56451"/>
            <a:ext cx="8390097" cy="6817251"/>
          </a:xfrm>
          <a:prstGeom prst="rect">
            <a:avLst/>
          </a:prstGeom>
        </p:spPr>
        <p:txBody>
          <a:bodyPr wrap="square">
            <a:spAutoFit/>
          </a:bodyPr>
          <a:lstStyle/>
          <a:p>
            <a:pPr algn="r"/>
            <a:r>
              <a:rPr lang="en-US" dirty="0">
                <a:solidFill>
                  <a:schemeClr val="accent1">
                    <a:lumMod val="50000"/>
                  </a:schemeClr>
                </a:solidFill>
              </a:rPr>
              <a:t>Modified from </a:t>
            </a:r>
            <a:r>
              <a:rPr lang="en-US" dirty="0" smtClean="0">
                <a:hlinkClick r:id="rId2"/>
              </a:rPr>
              <a:t>http://www.garrreynolds.com/preso-tips/design/</a:t>
            </a:r>
            <a:endParaRPr lang="en-US" sz="1000" dirty="0" smtClean="0"/>
          </a:p>
          <a:p>
            <a:r>
              <a:rPr lang="en-US" dirty="0" smtClean="0"/>
              <a:t>1. Keep </a:t>
            </a:r>
            <a:r>
              <a:rPr lang="en-US" dirty="0"/>
              <a:t>it </a:t>
            </a:r>
            <a:r>
              <a:rPr lang="en-US" dirty="0" smtClean="0"/>
              <a:t>Simple</a:t>
            </a:r>
          </a:p>
          <a:p>
            <a:pPr marL="742950" lvl="1" indent="-285750">
              <a:buFont typeface="Arial"/>
              <a:buChar char="•"/>
            </a:pPr>
            <a:r>
              <a:rPr lang="en-US" dirty="0" smtClean="0"/>
              <a:t>Lots of white space is good:  The less clutter you have on your slide, the more powerful your visual message will become.</a:t>
            </a:r>
          </a:p>
          <a:p>
            <a:endParaRPr lang="en-US" sz="900" dirty="0" smtClean="0"/>
          </a:p>
          <a:p>
            <a:r>
              <a:rPr lang="en-US" dirty="0" smtClean="0"/>
              <a:t>2.  Limit </a:t>
            </a:r>
            <a:r>
              <a:rPr lang="en-US" dirty="0"/>
              <a:t>bullet points &amp; </a:t>
            </a:r>
            <a:r>
              <a:rPr lang="en-US" dirty="0" smtClean="0"/>
              <a:t>text</a:t>
            </a:r>
          </a:p>
          <a:p>
            <a:pPr marL="0" lvl="1"/>
            <a:endParaRPr lang="en-US" sz="1400" dirty="0" smtClean="0"/>
          </a:p>
          <a:p>
            <a:pPr marL="0" lvl="1"/>
            <a:r>
              <a:rPr lang="en-US" dirty="0" smtClean="0"/>
              <a:t>3</a:t>
            </a:r>
            <a:r>
              <a:rPr lang="en-US" dirty="0"/>
              <a:t>. </a:t>
            </a:r>
            <a:r>
              <a:rPr lang="en-US" dirty="0" smtClean="0"/>
              <a:t> Limit </a:t>
            </a:r>
            <a:r>
              <a:rPr lang="en-US" dirty="0"/>
              <a:t>transitions &amp; builds (animation</a:t>
            </a:r>
            <a:r>
              <a:rPr lang="en-US" dirty="0" smtClean="0"/>
              <a:t>)</a:t>
            </a:r>
          </a:p>
          <a:p>
            <a:pPr marL="742950" lvl="1" indent="-285750">
              <a:buFont typeface="Arial"/>
              <a:buChar char="•"/>
            </a:pPr>
            <a:r>
              <a:rPr lang="en-US" dirty="0" smtClean="0"/>
              <a:t>Only use animations that illustrate a point.</a:t>
            </a:r>
          </a:p>
          <a:p>
            <a:pPr marL="742950" lvl="1" indent="-285750">
              <a:buFont typeface="Arial"/>
              <a:buChar char="•"/>
            </a:pPr>
            <a:r>
              <a:rPr lang="en-US" dirty="0" smtClean="0"/>
              <a:t>Don’t use unnecessary animations. </a:t>
            </a:r>
            <a:endParaRPr lang="en-US" dirty="0"/>
          </a:p>
          <a:p>
            <a:endParaRPr lang="en-US" sz="900" dirty="0" smtClean="0"/>
          </a:p>
          <a:p>
            <a:r>
              <a:rPr lang="en-US" dirty="0"/>
              <a:t>4. Use high-quality </a:t>
            </a:r>
            <a:r>
              <a:rPr lang="en-US" dirty="0" smtClean="0"/>
              <a:t>graphics</a:t>
            </a:r>
          </a:p>
          <a:p>
            <a:endParaRPr lang="en-US" sz="1400" dirty="0" smtClean="0"/>
          </a:p>
          <a:p>
            <a:r>
              <a:rPr lang="en-US" dirty="0"/>
              <a:t>5. Have a visual theme, but avoid using PowerPoint </a:t>
            </a:r>
            <a:r>
              <a:rPr lang="en-US" dirty="0" smtClean="0"/>
              <a:t>templates</a:t>
            </a:r>
          </a:p>
          <a:p>
            <a:endParaRPr lang="en-US" sz="1400" dirty="0" smtClean="0"/>
          </a:p>
          <a:p>
            <a:r>
              <a:rPr lang="en-US" dirty="0" smtClean="0"/>
              <a:t>6</a:t>
            </a:r>
            <a:r>
              <a:rPr lang="en-US" dirty="0"/>
              <a:t>. Use appropriate </a:t>
            </a:r>
            <a:r>
              <a:rPr lang="en-US" dirty="0" smtClean="0"/>
              <a:t>charts</a:t>
            </a:r>
          </a:p>
          <a:p>
            <a:endParaRPr lang="en-US" sz="1400" dirty="0" smtClean="0"/>
          </a:p>
          <a:p>
            <a:r>
              <a:rPr lang="en-US" dirty="0" smtClean="0"/>
              <a:t>7</a:t>
            </a:r>
            <a:r>
              <a:rPr lang="en-US" dirty="0"/>
              <a:t>. Use color </a:t>
            </a:r>
            <a:r>
              <a:rPr lang="en-US" dirty="0" smtClean="0"/>
              <a:t>well</a:t>
            </a:r>
          </a:p>
          <a:p>
            <a:endParaRPr lang="en-US" sz="1400" dirty="0" smtClean="0"/>
          </a:p>
          <a:p>
            <a:r>
              <a:rPr lang="en-US" dirty="0" smtClean="0"/>
              <a:t>8</a:t>
            </a:r>
            <a:r>
              <a:rPr lang="en-US" dirty="0"/>
              <a:t>. Choose your fonts </a:t>
            </a:r>
            <a:r>
              <a:rPr lang="en-US" dirty="0" smtClean="0"/>
              <a:t>well</a:t>
            </a:r>
          </a:p>
          <a:p>
            <a:pPr marL="742950" lvl="1" indent="-285750">
              <a:buFont typeface="Arial"/>
              <a:buChar char="•"/>
            </a:pPr>
            <a:r>
              <a:rPr lang="en-US" dirty="0" smtClean="0"/>
              <a:t>use </a:t>
            </a:r>
            <a:r>
              <a:rPr lang="en-US" dirty="0"/>
              <a:t>the same font set throughout your entire slide presentation, and use no more than two complementary </a:t>
            </a:r>
            <a:r>
              <a:rPr lang="en-US" dirty="0" smtClean="0"/>
              <a:t>sans-serif fonts </a:t>
            </a:r>
            <a:r>
              <a:rPr lang="en-US" dirty="0"/>
              <a:t>(e.g., Arial and Arial Bold)</a:t>
            </a:r>
            <a:r>
              <a:rPr lang="en-US" dirty="0" smtClean="0"/>
              <a:t>. </a:t>
            </a:r>
            <a:endParaRPr lang="en-US" sz="1000" dirty="0" smtClean="0"/>
          </a:p>
          <a:p>
            <a:endParaRPr lang="en-US" sz="900" dirty="0" smtClean="0"/>
          </a:p>
          <a:p>
            <a:r>
              <a:rPr lang="en-US" dirty="0" smtClean="0"/>
              <a:t>9</a:t>
            </a:r>
            <a:r>
              <a:rPr lang="en-US" dirty="0"/>
              <a:t>. Use video or audio when appropriate. </a:t>
            </a:r>
            <a:endParaRPr lang="en-US" dirty="0" smtClean="0"/>
          </a:p>
          <a:p>
            <a:endParaRPr lang="en-US" sz="1400" dirty="0" smtClean="0"/>
          </a:p>
          <a:p>
            <a:r>
              <a:rPr lang="en-US" dirty="0"/>
              <a:t>10. </a:t>
            </a:r>
            <a:r>
              <a:rPr lang="en-US" dirty="0" smtClean="0"/>
              <a:t>Organize your talk:  Spend </a:t>
            </a:r>
            <a:r>
              <a:rPr lang="en-US" dirty="0"/>
              <a:t>time in the slide </a:t>
            </a:r>
            <a:r>
              <a:rPr lang="en-US" dirty="0" smtClean="0"/>
              <a:t>sorter (or print out your slides at least 6 to a page).</a:t>
            </a:r>
            <a:endParaRPr lang="en-US" dirty="0"/>
          </a:p>
        </p:txBody>
      </p:sp>
    </p:spTree>
    <p:extLst>
      <p:ext uri="{BB962C8B-B14F-4D97-AF65-F5344CB8AC3E}">
        <p14:creationId xmlns:p14="http://schemas.microsoft.com/office/powerpoint/2010/main" val="4116301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anose="020F0502020204030204" pitchFamily="34" charset="0"/>
              </a:defRPr>
            </a:lvl1pPr>
            <a:lvl2pPr marL="742950" indent="-285750" eaLnBrk="0" hangingPunct="0">
              <a:defRPr sz="2000" b="1">
                <a:solidFill>
                  <a:schemeClr val="tx1"/>
                </a:solidFill>
                <a:latin typeface="Calibri" panose="020F0502020204030204" pitchFamily="34" charset="0"/>
              </a:defRPr>
            </a:lvl2pPr>
            <a:lvl3pPr marL="1143000" indent="-228600" eaLnBrk="0" hangingPunct="0">
              <a:defRPr sz="2000" b="1">
                <a:solidFill>
                  <a:schemeClr val="tx1"/>
                </a:solidFill>
                <a:latin typeface="Calibri" panose="020F0502020204030204" pitchFamily="34" charset="0"/>
              </a:defRPr>
            </a:lvl3pPr>
            <a:lvl4pPr marL="1600200" indent="-228600" eaLnBrk="0" hangingPunct="0">
              <a:defRPr sz="2000" b="1">
                <a:solidFill>
                  <a:schemeClr val="tx1"/>
                </a:solidFill>
                <a:latin typeface="Calibri" panose="020F0502020204030204" pitchFamily="34" charset="0"/>
              </a:defRPr>
            </a:lvl4pPr>
            <a:lvl5pPr marL="2057400" indent="-228600" eaLnBrk="0" hangingPunct="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eaLnBrk="1" hangingPunct="1"/>
            <a:endParaRPr lang="en-US" altLang="en-US" sz="1400">
              <a:solidFill>
                <a:srgbClr val="0D0D0D"/>
              </a:solidFill>
            </a:endParaRPr>
          </a:p>
          <a:p>
            <a:pPr eaLnBrk="1" hangingPunct="1"/>
            <a:fld id="{4C415147-B632-4C75-A52E-5F4FB35BB465}" type="slidenum">
              <a:rPr lang="en-US" altLang="en-US" sz="1400">
                <a:solidFill>
                  <a:srgbClr val="0D0D0D"/>
                </a:solidFill>
              </a:rPr>
              <a:pPr eaLnBrk="1" hangingPunct="1"/>
              <a:t>15</a:t>
            </a:fld>
            <a:endParaRPr lang="en-US" altLang="en-US" sz="1400">
              <a:solidFill>
                <a:srgbClr val="0D0D0D"/>
              </a:solidFill>
            </a:endParaRPr>
          </a:p>
        </p:txBody>
      </p:sp>
      <p:sp>
        <p:nvSpPr>
          <p:cNvPr id="4099" name="Line 2"/>
          <p:cNvSpPr>
            <a:spLocks noChangeShapeType="1"/>
          </p:cNvSpPr>
          <p:nvPr/>
        </p:nvSpPr>
        <p:spPr bwMode="auto">
          <a:xfrm flipH="1">
            <a:off x="4335830" y="5334000"/>
            <a:ext cx="7570" cy="43398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4100" name="Rectangle 4"/>
          <p:cNvSpPr>
            <a:spLocks noChangeArrowheads="1"/>
          </p:cNvSpPr>
          <p:nvPr/>
        </p:nvSpPr>
        <p:spPr bwMode="auto">
          <a:xfrm>
            <a:off x="914400" y="1692275"/>
            <a:ext cx="6781800" cy="3752850"/>
          </a:xfrm>
          <a:prstGeom prst="rect">
            <a:avLst/>
          </a:prstGeom>
          <a:solidFill>
            <a:schemeClr val="tx1"/>
          </a:solidFill>
          <a:ln w="9525">
            <a:solidFill>
              <a:srgbClr val="000000"/>
            </a:solidFill>
            <a:miter lim="800000"/>
            <a:headEnd/>
            <a:tailEnd/>
          </a:ln>
        </p:spPr>
        <p:txBody>
          <a:bodyPr anchor="ctr">
            <a:spAutoFit/>
          </a:bodyPr>
          <a:lstStyle>
            <a:lvl1pPr eaLnBrk="0" hangingPunct="0">
              <a:defRPr sz="2000" b="1">
                <a:solidFill>
                  <a:schemeClr val="tx1"/>
                </a:solidFill>
                <a:latin typeface="Calibri" panose="020F0502020204030204" pitchFamily="34" charset="0"/>
              </a:defRPr>
            </a:lvl1pPr>
            <a:lvl2pPr marL="742950" indent="-285750" eaLnBrk="0" hangingPunct="0">
              <a:defRPr sz="2000" b="1">
                <a:solidFill>
                  <a:schemeClr val="tx1"/>
                </a:solidFill>
                <a:latin typeface="Calibri" panose="020F0502020204030204" pitchFamily="34" charset="0"/>
              </a:defRPr>
            </a:lvl2pPr>
            <a:lvl3pPr marL="1143000" indent="-228600" eaLnBrk="0" hangingPunct="0">
              <a:defRPr sz="2000" b="1">
                <a:solidFill>
                  <a:schemeClr val="tx1"/>
                </a:solidFill>
                <a:latin typeface="Calibri" panose="020F0502020204030204" pitchFamily="34" charset="0"/>
              </a:defRPr>
            </a:lvl3pPr>
            <a:lvl4pPr marL="1600200" indent="-228600" eaLnBrk="0" hangingPunct="0">
              <a:defRPr sz="2000" b="1">
                <a:solidFill>
                  <a:schemeClr val="tx1"/>
                </a:solidFill>
                <a:latin typeface="Calibri" panose="020F0502020204030204" pitchFamily="34" charset="0"/>
              </a:defRPr>
            </a:lvl4pPr>
            <a:lvl5pPr marL="2057400" indent="-228600" eaLnBrk="0" hangingPunct="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pPr algn="ctr"/>
            <a:endParaRPr lang="en-US" altLang="en-US" sz="2400">
              <a:solidFill>
                <a:schemeClr val="bg1"/>
              </a:solidFill>
            </a:endParaRPr>
          </a:p>
          <a:p>
            <a:pPr algn="ctr"/>
            <a:endParaRPr lang="en-US" altLang="en-US" sz="2400">
              <a:solidFill>
                <a:schemeClr val="bg1"/>
              </a:solidFill>
            </a:endParaRPr>
          </a:p>
          <a:p>
            <a:pPr algn="ctr"/>
            <a:endParaRPr lang="en-US" altLang="en-US" sz="2400">
              <a:solidFill>
                <a:schemeClr val="bg1"/>
              </a:solidFill>
            </a:endParaRPr>
          </a:p>
          <a:p>
            <a:pPr algn="ctr"/>
            <a:endParaRPr lang="en-US" altLang="en-US" sz="2400">
              <a:solidFill>
                <a:schemeClr val="bg1"/>
              </a:solidFill>
            </a:endParaRPr>
          </a:p>
          <a:p>
            <a:pPr algn="ctr"/>
            <a:r>
              <a:rPr lang="en-US" altLang="en-US">
                <a:solidFill>
                  <a:schemeClr val="bg1"/>
                </a:solidFill>
              </a:rPr>
              <a:t>Photograph, drawing, diagram, or graph </a:t>
            </a:r>
            <a:br>
              <a:rPr lang="en-US" altLang="en-US">
                <a:solidFill>
                  <a:schemeClr val="bg1"/>
                </a:solidFill>
              </a:rPr>
            </a:br>
            <a:r>
              <a:rPr lang="en-US" altLang="en-US">
                <a:solidFill>
                  <a:schemeClr val="bg1"/>
                </a:solidFill>
              </a:rPr>
              <a:t>supporting the headline message (no bulleted list)</a:t>
            </a:r>
          </a:p>
          <a:p>
            <a:pPr algn="ctr"/>
            <a:endParaRPr lang="en-US" altLang="en-US" sz="2400">
              <a:solidFill>
                <a:schemeClr val="bg1"/>
              </a:solidFill>
            </a:endParaRPr>
          </a:p>
          <a:p>
            <a:pPr algn="ctr"/>
            <a:endParaRPr lang="en-US" altLang="en-US" sz="2400">
              <a:solidFill>
                <a:schemeClr val="bg1"/>
              </a:solidFill>
            </a:endParaRPr>
          </a:p>
          <a:p>
            <a:pPr algn="ctr"/>
            <a:endParaRPr lang="en-US" altLang="en-US" sz="2400">
              <a:solidFill>
                <a:schemeClr val="bg1"/>
              </a:solidFill>
            </a:endParaRPr>
          </a:p>
          <a:p>
            <a:pPr algn="ctr"/>
            <a:endParaRPr lang="en-US" altLang="en-US" sz="2400">
              <a:solidFill>
                <a:schemeClr val="bg1"/>
              </a:solidFill>
            </a:endParaRPr>
          </a:p>
        </p:txBody>
      </p:sp>
      <p:sp>
        <p:nvSpPr>
          <p:cNvPr id="4101" name="Rectangle 9"/>
          <p:cNvSpPr>
            <a:spLocks noChangeArrowheads="1"/>
          </p:cNvSpPr>
          <p:nvPr/>
        </p:nvSpPr>
        <p:spPr bwMode="auto">
          <a:xfrm>
            <a:off x="3048000" y="5767983"/>
            <a:ext cx="2667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p>
            <a:pPr eaLnBrk="0" hangingPunct="0">
              <a:defRPr/>
            </a:pPr>
            <a:r>
              <a:rPr lang="en-US" dirty="0">
                <a:solidFill>
                  <a:schemeClr val="tx1">
                    <a:lumMod val="95000"/>
                    <a:lumOff val="5000"/>
                  </a:schemeClr>
                </a:solidFill>
              </a:rPr>
              <a:t>Call-out(s), if needed: </a:t>
            </a:r>
            <a:br>
              <a:rPr lang="en-US" dirty="0">
                <a:solidFill>
                  <a:schemeClr val="tx1">
                    <a:lumMod val="95000"/>
                    <a:lumOff val="5000"/>
                  </a:schemeClr>
                </a:solidFill>
              </a:rPr>
            </a:br>
            <a:r>
              <a:rPr lang="en-US" dirty="0">
                <a:solidFill>
                  <a:schemeClr val="tx1">
                    <a:lumMod val="95000"/>
                    <a:lumOff val="5000"/>
                  </a:schemeClr>
                </a:solidFill>
              </a:rPr>
              <a:t>no more than two lines</a:t>
            </a:r>
          </a:p>
        </p:txBody>
      </p:sp>
      <p:sp>
        <p:nvSpPr>
          <p:cNvPr id="4102" name="Text Box 10"/>
          <p:cNvSpPr txBox="1">
            <a:spLocks noChangeArrowheads="1"/>
          </p:cNvSpPr>
          <p:nvPr/>
        </p:nvSpPr>
        <p:spPr bwMode="auto">
          <a:xfrm>
            <a:off x="76200" y="76200"/>
            <a:ext cx="90074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alibri" panose="020F0502020204030204" pitchFamily="34" charset="0"/>
              </a:defRPr>
            </a:lvl1pPr>
            <a:lvl2pPr marL="742950" indent="-285750" eaLnBrk="0" hangingPunct="0">
              <a:defRPr sz="2000" b="1">
                <a:solidFill>
                  <a:schemeClr val="tx1"/>
                </a:solidFill>
                <a:latin typeface="Calibri" panose="020F0502020204030204" pitchFamily="34" charset="0"/>
              </a:defRPr>
            </a:lvl2pPr>
            <a:lvl3pPr marL="1143000" indent="-228600" eaLnBrk="0" hangingPunct="0">
              <a:defRPr sz="2000" b="1">
                <a:solidFill>
                  <a:schemeClr val="tx1"/>
                </a:solidFill>
                <a:latin typeface="Calibri" panose="020F0502020204030204" pitchFamily="34" charset="0"/>
              </a:defRPr>
            </a:lvl3pPr>
            <a:lvl4pPr marL="1600200" indent="-228600" eaLnBrk="0" hangingPunct="0">
              <a:defRPr sz="2000" b="1">
                <a:solidFill>
                  <a:schemeClr val="tx1"/>
                </a:solidFill>
                <a:latin typeface="Calibri" panose="020F0502020204030204" pitchFamily="34" charset="0"/>
              </a:defRPr>
            </a:lvl4pPr>
            <a:lvl5pPr marL="2057400" indent="-228600" eaLnBrk="0" hangingPunct="0">
              <a:defRPr sz="2000" b="1">
                <a:solidFill>
                  <a:schemeClr val="tx1"/>
                </a:solidFill>
                <a:latin typeface="Calibri" panose="020F050202020403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defRPr>
            </a:lvl9pPr>
          </a:lstStyle>
          <a:p>
            <a:r>
              <a:rPr lang="en-US" altLang="en-US" sz="2800">
                <a:solidFill>
                  <a:srgbClr val="000000"/>
                </a:solidFill>
              </a:rPr>
              <a:t>In an assertion-evidence slide, the headline is a sentence that succinctly states the slide’s main message</a:t>
            </a:r>
          </a:p>
        </p:txBody>
      </p:sp>
      <p:sp>
        <p:nvSpPr>
          <p:cNvPr id="2" name="Rectangle 1"/>
          <p:cNvSpPr/>
          <p:nvPr/>
        </p:nvSpPr>
        <p:spPr>
          <a:xfrm>
            <a:off x="996150" y="6485494"/>
            <a:ext cx="7354562" cy="369332"/>
          </a:xfrm>
          <a:prstGeom prst="rect">
            <a:avLst/>
          </a:prstGeom>
        </p:spPr>
        <p:txBody>
          <a:bodyPr wrap="square">
            <a:spAutoFit/>
          </a:bodyPr>
          <a:lstStyle/>
          <a:p>
            <a:r>
              <a:rPr lang="en-US" dirty="0" smtClean="0"/>
              <a:t>      PowerPoint </a:t>
            </a:r>
            <a:r>
              <a:rPr lang="en-US" dirty="0"/>
              <a:t>Template: </a:t>
            </a:r>
            <a:r>
              <a:rPr lang="en-US" dirty="0">
                <a:hlinkClick r:id="rId3"/>
              </a:rPr>
              <a:t>http://</a:t>
            </a:r>
            <a:r>
              <a:rPr lang="en-US" dirty="0" smtClean="0">
                <a:hlinkClick r:id="rId3"/>
              </a:rPr>
              <a:t>writing.engr.psu.edu/AE_template_PSU.ppt</a:t>
            </a:r>
            <a:r>
              <a:rPr lang="en-US" dirty="0" smtClean="0"/>
              <a:t> </a:t>
            </a:r>
            <a:endParaRPr lang="en-US" dirty="0"/>
          </a:p>
        </p:txBody>
      </p:sp>
    </p:spTree>
    <p:extLst>
      <p:ext uri="{BB962C8B-B14F-4D97-AF65-F5344CB8AC3E}">
        <p14:creationId xmlns:p14="http://schemas.microsoft.com/office/powerpoint/2010/main" val="397343833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4037" y="88054"/>
            <a:ext cx="8229600" cy="6686550"/>
          </a:xfrm>
          <a:prstGeom prst="rect">
            <a:avLst/>
          </a:prstGeom>
        </p:spPr>
      </p:pic>
      <p:sp>
        <p:nvSpPr>
          <p:cNvPr id="3" name="Rectangle 2"/>
          <p:cNvSpPr/>
          <p:nvPr/>
        </p:nvSpPr>
        <p:spPr>
          <a:xfrm>
            <a:off x="-69478" y="6488668"/>
            <a:ext cx="10227672" cy="923330"/>
          </a:xfrm>
          <a:prstGeom prst="rect">
            <a:avLst/>
          </a:prstGeom>
        </p:spPr>
        <p:txBody>
          <a:bodyPr wrap="none">
            <a:spAutoFit/>
          </a:bodyPr>
          <a:lstStyle/>
          <a:p>
            <a:r>
              <a:rPr lang="en-US" dirty="0"/>
              <a:t>Michael Alley, Madeline Schreiber, Katrina </a:t>
            </a:r>
            <a:r>
              <a:rPr lang="en-US" dirty="0" err="1"/>
              <a:t>Ramsdell</a:t>
            </a:r>
            <a:r>
              <a:rPr lang="en-US" dirty="0"/>
              <a:t>, and John </a:t>
            </a:r>
            <a:r>
              <a:rPr lang="en-US" dirty="0" err="1"/>
              <a:t>Muffo</a:t>
            </a:r>
            <a:r>
              <a:rPr lang="en-US" dirty="0"/>
              <a:t>, </a:t>
            </a:r>
            <a:r>
              <a:rPr lang="en-US" i="1" dirty="0"/>
              <a:t>Technical Communication</a:t>
            </a:r>
            <a:r>
              <a:rPr lang="en-US" dirty="0"/>
              <a:t> (May 2006)</a:t>
            </a:r>
            <a:r>
              <a:rPr lang="en-US" dirty="0"/>
              <a:t/>
            </a:r>
            <a:br>
              <a:rPr lang="en-US" dirty="0"/>
            </a:br>
            <a:r>
              <a:rPr lang="en-US" dirty="0">
                <a:hlinkClick r:id="rId3"/>
              </a:rPr>
              <a:t>How the Design of Headlines in Presentation Slides Affects Audience </a:t>
            </a:r>
            <a:r>
              <a:rPr lang="en-US" dirty="0" smtClean="0">
                <a:hlinkClick r:id="rId3"/>
              </a:rPr>
              <a:t>Retention</a:t>
            </a:r>
            <a:endParaRPr lang="en-US" dirty="0" smtClean="0"/>
          </a:p>
          <a:p>
            <a:r>
              <a:rPr lang="en-US" dirty="0" smtClean="0"/>
              <a:t>http</a:t>
            </a:r>
            <a:r>
              <a:rPr lang="en-US" dirty="0"/>
              <a:t>://writing.engr.psu.edu/ae_headlines.pdf</a:t>
            </a:r>
          </a:p>
        </p:txBody>
      </p:sp>
    </p:spTree>
    <p:extLst>
      <p:ext uri="{BB962C8B-B14F-4D97-AF65-F5344CB8AC3E}">
        <p14:creationId xmlns:p14="http://schemas.microsoft.com/office/powerpoint/2010/main" val="8365383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274" y="464820"/>
            <a:ext cx="8553450" cy="4953000"/>
          </a:xfrm>
          <a:prstGeom prst="rect">
            <a:avLst/>
          </a:prstGeom>
        </p:spPr>
      </p:pic>
      <p:sp>
        <p:nvSpPr>
          <p:cNvPr id="3" name="Rectangle 2"/>
          <p:cNvSpPr/>
          <p:nvPr/>
        </p:nvSpPr>
        <p:spPr>
          <a:xfrm>
            <a:off x="295274" y="5700021"/>
            <a:ext cx="9011285" cy="923330"/>
          </a:xfrm>
          <a:prstGeom prst="rect">
            <a:avLst/>
          </a:prstGeom>
        </p:spPr>
        <p:txBody>
          <a:bodyPr wrap="square">
            <a:spAutoFit/>
          </a:bodyPr>
          <a:lstStyle/>
          <a:p>
            <a:r>
              <a:rPr lang="en-US" dirty="0"/>
              <a:t>Michael Alley and Kathryn A. </a:t>
            </a:r>
            <a:r>
              <a:rPr lang="en-US" dirty="0" err="1"/>
              <a:t>Neeley</a:t>
            </a:r>
            <a:r>
              <a:rPr lang="en-US" dirty="0"/>
              <a:t>, </a:t>
            </a:r>
            <a:r>
              <a:rPr lang="en-US" i="1" dirty="0"/>
              <a:t>Technical Communication</a:t>
            </a:r>
            <a:r>
              <a:rPr lang="en-US" dirty="0"/>
              <a:t> (November 2005)</a:t>
            </a:r>
            <a:r>
              <a:rPr lang="en-US" dirty="0"/>
              <a:t/>
            </a:r>
            <a:br>
              <a:rPr lang="en-US" dirty="0"/>
            </a:br>
            <a:r>
              <a:rPr lang="en-US" dirty="0">
                <a:hlinkClick r:id="rId3"/>
              </a:rPr>
              <a:t>Rethinking the Design of Presentation Slides: The Assertion-Evidence Approach</a:t>
            </a:r>
            <a:endParaRPr lang="en-US" dirty="0" smtClean="0"/>
          </a:p>
          <a:p>
            <a:r>
              <a:rPr lang="en-US" dirty="0" smtClean="0">
                <a:hlinkClick r:id="rId4"/>
              </a:rPr>
              <a:t>http</a:t>
            </a:r>
            <a:r>
              <a:rPr lang="en-US" dirty="0">
                <a:hlinkClick r:id="rId4"/>
              </a:rPr>
              <a:t>://</a:t>
            </a:r>
            <a:r>
              <a:rPr lang="en-US" dirty="0" smtClean="0">
                <a:hlinkClick r:id="rId4"/>
              </a:rPr>
              <a:t>writing.engr.psu.edu/ae_comprehension.pdf</a:t>
            </a:r>
            <a:r>
              <a:rPr lang="en-US" dirty="0" smtClean="0"/>
              <a:t> </a:t>
            </a:r>
            <a:endParaRPr lang="en-US" dirty="0"/>
          </a:p>
        </p:txBody>
      </p:sp>
    </p:spTree>
    <p:extLst>
      <p:ext uri="{BB962C8B-B14F-4D97-AF65-F5344CB8AC3E}">
        <p14:creationId xmlns:p14="http://schemas.microsoft.com/office/powerpoint/2010/main" val="588234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410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138" y="331100"/>
            <a:ext cx="8276898" cy="6001643"/>
          </a:xfrm>
          <a:prstGeom prst="rect">
            <a:avLst/>
          </a:prstGeom>
        </p:spPr>
        <p:txBody>
          <a:bodyPr wrap="square">
            <a:spAutoFit/>
          </a:bodyPr>
          <a:lstStyle/>
          <a:p>
            <a:r>
              <a:rPr lang="en-US" sz="2400" dirty="0" smtClean="0"/>
              <a:t>TDA is a form of </a:t>
            </a:r>
            <a:r>
              <a:rPr lang="en-US" sz="2400" dirty="0"/>
              <a:t>Exploratory Data Analysis (EDA</a:t>
            </a:r>
            <a:r>
              <a:rPr lang="en-US" sz="2400" dirty="0" smtClean="0"/>
              <a:t>)</a:t>
            </a:r>
          </a:p>
          <a:p>
            <a:endParaRPr lang="en-US" sz="2400" dirty="0"/>
          </a:p>
          <a:p>
            <a:r>
              <a:rPr lang="en-US" sz="2400" dirty="0" smtClean="0">
                <a:hlinkClick r:id="rId2"/>
              </a:rPr>
              <a:t>https://onlinecourses.science.psu.edu/stat857/node/4</a:t>
            </a:r>
            <a:endParaRPr lang="en-US" sz="2400" dirty="0" smtClean="0"/>
          </a:p>
          <a:p>
            <a:r>
              <a:rPr lang="en-US" sz="2400" dirty="0"/>
              <a:t>Exploratory Data Analysis (EDA) is described as </a:t>
            </a:r>
            <a:r>
              <a:rPr lang="en-US" sz="2400" i="1" dirty="0"/>
              <a:t>data-driven hypothesis generation</a:t>
            </a:r>
            <a:r>
              <a:rPr lang="en-US" sz="2400" dirty="0" smtClean="0"/>
              <a:t>.</a:t>
            </a:r>
          </a:p>
          <a:p>
            <a:endParaRPr lang="en-US" sz="2400" dirty="0"/>
          </a:p>
          <a:p>
            <a:r>
              <a:rPr lang="en-US" sz="2400" dirty="0" smtClean="0">
                <a:hlinkClick r:id="rId3"/>
              </a:rPr>
              <a:t>http://en.wikipedia.org/wiki/Exploratory_data_analysis</a:t>
            </a:r>
            <a:r>
              <a:rPr lang="en-US" sz="2400" dirty="0" smtClean="0"/>
              <a:t> </a:t>
            </a:r>
            <a:endParaRPr lang="en-US" sz="2400" dirty="0"/>
          </a:p>
          <a:p>
            <a:r>
              <a:rPr lang="en-US" sz="2400" dirty="0"/>
              <a:t>In statistics, </a:t>
            </a:r>
            <a:r>
              <a:rPr lang="en-US" sz="2400" b="1" dirty="0"/>
              <a:t>exploratory data analysis</a:t>
            </a:r>
            <a:r>
              <a:rPr lang="en-US" sz="2400" dirty="0"/>
              <a:t> (EDA) is an approach to analyzing </a:t>
            </a:r>
            <a:r>
              <a:rPr lang="en-US" sz="2400" b="1" dirty="0"/>
              <a:t>data</a:t>
            </a:r>
            <a:r>
              <a:rPr lang="en-US" sz="2400" dirty="0"/>
              <a:t> sets to summarize their main characteristics, often with visual methods. A statistical model can be used or not, but primarily EDA is for seeing what the </a:t>
            </a:r>
            <a:r>
              <a:rPr lang="en-US" sz="2400" b="1" dirty="0"/>
              <a:t>data</a:t>
            </a:r>
            <a:r>
              <a:rPr lang="en-US" sz="2400" dirty="0"/>
              <a:t> can tell us beyond the formal modeling or hypothesis testing task</a:t>
            </a:r>
            <a:r>
              <a:rPr lang="en-US" sz="2400" dirty="0" smtClean="0"/>
              <a:t>.</a:t>
            </a:r>
          </a:p>
          <a:p>
            <a:endParaRPr lang="en-US" sz="2400" dirty="0"/>
          </a:p>
          <a:p>
            <a:r>
              <a:rPr lang="en-US" sz="2400" dirty="0"/>
              <a:t>Exploratory data analysis was promoted by </a:t>
            </a:r>
            <a:r>
              <a:rPr lang="en-US" sz="2400" dirty="0">
                <a:hlinkClick r:id="rId4" tooltip="John Tukey"/>
              </a:rPr>
              <a:t>John </a:t>
            </a:r>
            <a:r>
              <a:rPr lang="en-US" sz="2400" dirty="0" err="1" smtClean="0">
                <a:hlinkClick r:id="rId4" tooltip="John Tukey"/>
              </a:rPr>
              <a:t>Tukey</a:t>
            </a:r>
            <a:r>
              <a:rPr lang="en-US" sz="2400" dirty="0" smtClean="0"/>
              <a:t> starting in the 1960’s.</a:t>
            </a:r>
          </a:p>
          <a:p>
            <a:endParaRPr lang="en-US" sz="2400" dirty="0"/>
          </a:p>
        </p:txBody>
      </p:sp>
    </p:spTree>
    <p:extLst>
      <p:ext uri="{BB962C8B-B14F-4D97-AF65-F5344CB8AC3E}">
        <p14:creationId xmlns:p14="http://schemas.microsoft.com/office/powerpoint/2010/main" val="2888794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358" y="98557"/>
            <a:ext cx="8791732" cy="6863417"/>
          </a:xfrm>
          <a:prstGeom prst="rect">
            <a:avLst/>
          </a:prstGeom>
        </p:spPr>
        <p:txBody>
          <a:bodyPr wrap="square">
            <a:spAutoFit/>
          </a:bodyPr>
          <a:lstStyle/>
          <a:p>
            <a:pPr algn="ctr"/>
            <a:r>
              <a:rPr lang="en-US" sz="2000" b="1" dirty="0" smtClean="0"/>
              <a:t>Typical HW 7 grade + comments:</a:t>
            </a:r>
          </a:p>
          <a:p>
            <a:endParaRPr lang="en-US" sz="2000" dirty="0"/>
          </a:p>
          <a:p>
            <a:r>
              <a:rPr lang="en-US" sz="2000" dirty="0" smtClean="0"/>
              <a:t>Current </a:t>
            </a:r>
            <a:r>
              <a:rPr lang="en-US" sz="2000" dirty="0"/>
              <a:t>project grade:  125</a:t>
            </a:r>
          </a:p>
          <a:p>
            <a:endParaRPr lang="en-US" sz="2000" dirty="0"/>
          </a:p>
          <a:p>
            <a:r>
              <a:rPr lang="en-US" sz="2000" dirty="0"/>
              <a:t>HW 7 grade: 12.5 * 2 = 25</a:t>
            </a:r>
          </a:p>
          <a:p>
            <a:endParaRPr lang="en-US" sz="2000" dirty="0"/>
          </a:p>
          <a:p>
            <a:r>
              <a:rPr lang="en-US" sz="2000" dirty="0" smtClean="0"/>
              <a:t>For </a:t>
            </a:r>
            <a:r>
              <a:rPr lang="en-US" sz="2000" dirty="0"/>
              <a:t>the math TDA background, make an appointment with one of the mentors to go over this section with you.  You can e-mail all the mentors with the times you are available and exactly what you would like to discuss (</a:t>
            </a:r>
            <a:r>
              <a:rPr lang="en-US" sz="2000" dirty="0" err="1"/>
              <a:t>simplicial</a:t>
            </a:r>
            <a:r>
              <a:rPr lang="en-US" sz="2000" dirty="0"/>
              <a:t> complex, homology, persistence, etc.).</a:t>
            </a:r>
          </a:p>
          <a:p>
            <a:endParaRPr lang="en-US" sz="2000" dirty="0"/>
          </a:p>
          <a:p>
            <a:r>
              <a:rPr lang="en-US" sz="2000" dirty="0"/>
              <a:t>Obtain feedback for some sections from the writing center.  You don't need to implement any feedback if you disagree with it, </a:t>
            </a:r>
            <a:r>
              <a:rPr lang="en-US" sz="2000" dirty="0" smtClean="0"/>
              <a:t>but </a:t>
            </a:r>
            <a:r>
              <a:rPr lang="en-US" sz="2000" dirty="0"/>
              <a:t>suggestions could help you improve your grade.  </a:t>
            </a:r>
          </a:p>
          <a:p>
            <a:endParaRPr lang="en-US" sz="2000" dirty="0"/>
          </a:p>
          <a:p>
            <a:r>
              <a:rPr lang="en-US" sz="2000" dirty="0"/>
              <a:t>From project page:  "Describe how the data is created, what is its format, what are issues that one should consider (for example are their different types of noise), etc."  </a:t>
            </a:r>
          </a:p>
          <a:p>
            <a:endParaRPr lang="en-US" sz="2000" dirty="0"/>
          </a:p>
          <a:p>
            <a:pPr lvl="1"/>
            <a:r>
              <a:rPr lang="en-US" sz="2000" dirty="0" smtClean="0"/>
              <a:t>At </a:t>
            </a:r>
            <a:r>
              <a:rPr lang="en-US" sz="2000" dirty="0"/>
              <a:t>minimum state how many data points and how many coordinates.  </a:t>
            </a:r>
            <a:endParaRPr lang="en-US" sz="2000" dirty="0" smtClean="0"/>
          </a:p>
          <a:p>
            <a:pPr lvl="1"/>
            <a:r>
              <a:rPr lang="en-US" sz="2000" dirty="0" smtClean="0"/>
              <a:t>E.g</a:t>
            </a:r>
            <a:r>
              <a:rPr lang="en-US" sz="2000" dirty="0"/>
              <a:t>., k points in </a:t>
            </a:r>
            <a:r>
              <a:rPr lang="en-US" sz="2000" dirty="0" smtClean="0"/>
              <a:t>R</a:t>
            </a:r>
            <a:r>
              <a:rPr lang="en-US" sz="2000" baseline="30000" dirty="0" smtClean="0"/>
              <a:t>n</a:t>
            </a:r>
            <a:r>
              <a:rPr lang="en-US" sz="2000" dirty="0"/>
              <a:t>.</a:t>
            </a:r>
          </a:p>
          <a:p>
            <a:endParaRPr lang="en-US" sz="2000" dirty="0"/>
          </a:p>
        </p:txBody>
      </p:sp>
    </p:spTree>
    <p:extLst>
      <p:ext uri="{BB962C8B-B14F-4D97-AF65-F5344CB8AC3E}">
        <p14:creationId xmlns:p14="http://schemas.microsoft.com/office/powerpoint/2010/main" val="4150376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545" y="366025"/>
            <a:ext cx="8726214" cy="646331"/>
          </a:xfrm>
          <a:prstGeom prst="rect">
            <a:avLst/>
          </a:prstGeom>
        </p:spPr>
        <p:txBody>
          <a:bodyPr wrap="square">
            <a:spAutoFit/>
          </a:bodyPr>
          <a:lstStyle/>
          <a:p>
            <a:r>
              <a:rPr lang="en-US" dirty="0" smtClean="0">
                <a:hlinkClick r:id="rId2"/>
              </a:rPr>
              <a:t>http://www.jstor.org/discover/10.2307/2392291?uid=3739256&amp;uid=2&amp;uid=4&amp;sid=21106098896651</a:t>
            </a:r>
            <a:r>
              <a:rPr lang="en-US" dirty="0" smtClean="0"/>
              <a:t> </a:t>
            </a:r>
            <a:endParaRPr lang="en-US" dirty="0"/>
          </a:p>
        </p:txBody>
      </p:sp>
      <p:pic>
        <p:nvPicPr>
          <p:cNvPr id="3" name="Picture 2"/>
          <p:cNvPicPr>
            <a:picLocks noChangeAspect="1"/>
          </p:cNvPicPr>
          <p:nvPr/>
        </p:nvPicPr>
        <p:blipFill>
          <a:blip r:embed="rId3"/>
          <a:stretch>
            <a:fillRect/>
          </a:stretch>
        </p:blipFill>
        <p:spPr>
          <a:xfrm>
            <a:off x="299545" y="1188007"/>
            <a:ext cx="3749040" cy="5388847"/>
          </a:xfrm>
          <a:prstGeom prst="rect">
            <a:avLst/>
          </a:prstGeom>
        </p:spPr>
      </p:pic>
      <p:sp>
        <p:nvSpPr>
          <p:cNvPr id="6" name="Rectangle 5"/>
          <p:cNvSpPr/>
          <p:nvPr/>
        </p:nvSpPr>
        <p:spPr>
          <a:xfrm>
            <a:off x="4205451" y="1519196"/>
            <a:ext cx="4572000" cy="2308324"/>
          </a:xfrm>
          <a:prstGeom prst="rect">
            <a:avLst/>
          </a:prstGeom>
        </p:spPr>
        <p:txBody>
          <a:bodyPr>
            <a:spAutoFit/>
          </a:bodyPr>
          <a:lstStyle/>
          <a:p>
            <a:r>
              <a:rPr lang="en-US" sz="2400" dirty="0" smtClean="0"/>
              <a:t>Exploratory Data Analysis</a:t>
            </a:r>
          </a:p>
          <a:p>
            <a:r>
              <a:rPr lang="en-US" sz="2400" dirty="0" smtClean="0"/>
              <a:t>John W. </a:t>
            </a:r>
            <a:r>
              <a:rPr lang="en-US" sz="2400" dirty="0" err="1" smtClean="0"/>
              <a:t>Tukey</a:t>
            </a:r>
            <a:r>
              <a:rPr lang="en-US" sz="2400" dirty="0" smtClean="0"/>
              <a:t>, Princeton University</a:t>
            </a:r>
          </a:p>
          <a:p>
            <a:r>
              <a:rPr lang="en-US" sz="2400" dirty="0" smtClean="0"/>
              <a:t>ISBN-10: 0201076160  </a:t>
            </a:r>
          </a:p>
          <a:p>
            <a:r>
              <a:rPr lang="en-US" sz="2400" dirty="0" smtClean="0"/>
              <a:t>ISBN-13: 9780201076165</a:t>
            </a:r>
          </a:p>
          <a:p>
            <a:r>
              <a:rPr lang="en-US" sz="2400" dirty="0" smtClean="0"/>
              <a:t>©1977 • Pearson • Paper, 688 pp</a:t>
            </a:r>
          </a:p>
          <a:p>
            <a:r>
              <a:rPr lang="en-US" sz="2400" dirty="0" smtClean="0"/>
              <a:t>Published 01/01/1977 • </a:t>
            </a:r>
            <a:r>
              <a:rPr lang="en-US" sz="2400" dirty="0" err="1" smtClean="0"/>
              <a:t>Instock</a:t>
            </a:r>
            <a:endParaRPr lang="en-US" sz="2400" dirty="0"/>
          </a:p>
        </p:txBody>
      </p:sp>
    </p:spTree>
    <p:extLst>
      <p:ext uri="{BB962C8B-B14F-4D97-AF65-F5344CB8AC3E}">
        <p14:creationId xmlns:p14="http://schemas.microsoft.com/office/powerpoint/2010/main" val="312676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840" y="687096"/>
            <a:ext cx="8655270" cy="4893647"/>
          </a:xfrm>
          <a:prstGeom prst="rect">
            <a:avLst/>
          </a:prstGeom>
        </p:spPr>
        <p:txBody>
          <a:bodyPr wrap="square">
            <a:spAutoFit/>
          </a:bodyPr>
          <a:lstStyle/>
          <a:p>
            <a:r>
              <a:rPr lang="en-US" sz="2400" b="0" i="0" dirty="0" smtClean="0">
                <a:solidFill>
                  <a:srgbClr val="000000"/>
                </a:solidFill>
                <a:effectLst/>
                <a:latin typeface="Times New Roman" panose="02020603050405020304" pitchFamily="18" charset="0"/>
                <a:hlinkClick r:id="rId2"/>
              </a:rPr>
              <a:t>http://www.uta.edu/faculty/sawasthi/Statistics/stdatmin.html#eda1</a:t>
            </a:r>
            <a:r>
              <a:rPr lang="en-US" sz="2400" b="0" i="0" dirty="0" smtClean="0">
                <a:solidFill>
                  <a:srgbClr val="000000"/>
                </a:solidFill>
                <a:effectLst/>
                <a:latin typeface="Times New Roman" panose="02020603050405020304" pitchFamily="18" charset="0"/>
              </a:rPr>
              <a:t> </a:t>
            </a:r>
          </a:p>
          <a:p>
            <a:endParaRPr lang="en-US" sz="2400" b="0" i="0" dirty="0" smtClean="0">
              <a:solidFill>
                <a:srgbClr val="000000"/>
              </a:solidFill>
              <a:effectLst/>
              <a:latin typeface="Times New Roman" panose="02020603050405020304" pitchFamily="18" charset="0"/>
            </a:endParaRPr>
          </a:p>
          <a:p>
            <a:r>
              <a:rPr lang="en-US" sz="2400" b="0" i="0" dirty="0" smtClean="0">
                <a:solidFill>
                  <a:srgbClr val="000000"/>
                </a:solidFill>
                <a:effectLst/>
                <a:latin typeface="Times New Roman" panose="02020603050405020304" pitchFamily="18" charset="0"/>
              </a:rPr>
              <a:t>EDA vs. Hypothesis Testing</a:t>
            </a:r>
          </a:p>
          <a:p>
            <a:endParaRPr lang="en-US" sz="2400" b="0" i="0" dirty="0" smtClean="0">
              <a:solidFill>
                <a:srgbClr val="000000"/>
              </a:solidFill>
              <a:effectLst/>
              <a:latin typeface="Times New Roman" panose="02020603050405020304" pitchFamily="18" charset="0"/>
            </a:endParaRPr>
          </a:p>
          <a:p>
            <a:r>
              <a:rPr lang="en-US" sz="2400" b="0" i="0" dirty="0" smtClean="0">
                <a:solidFill>
                  <a:srgbClr val="000000"/>
                </a:solidFill>
                <a:effectLst/>
                <a:latin typeface="Times New Roman" panose="02020603050405020304" pitchFamily="18" charset="0"/>
              </a:rPr>
              <a:t>As opposed to traditional </a:t>
            </a:r>
            <a:r>
              <a:rPr lang="en-US" sz="2400" b="0" i="1" dirty="0" smtClean="0">
                <a:solidFill>
                  <a:srgbClr val="000000"/>
                </a:solidFill>
                <a:effectLst/>
                <a:latin typeface="Times New Roman" panose="02020603050405020304" pitchFamily="18" charset="0"/>
              </a:rPr>
              <a:t>hypothesis testing</a:t>
            </a:r>
            <a:r>
              <a:rPr lang="en-US" sz="2400" b="0" i="0" dirty="0" smtClean="0">
                <a:solidFill>
                  <a:srgbClr val="000000"/>
                </a:solidFill>
                <a:effectLst/>
                <a:latin typeface="Times New Roman" panose="02020603050405020304" pitchFamily="18" charset="0"/>
              </a:rPr>
              <a:t> designed to verify </a:t>
            </a:r>
            <a:r>
              <a:rPr lang="en-US" sz="2400" b="0" i="1" dirty="0" smtClean="0">
                <a:solidFill>
                  <a:srgbClr val="000000"/>
                </a:solidFill>
                <a:effectLst/>
                <a:latin typeface="Times New Roman" panose="02020603050405020304" pitchFamily="18" charset="0"/>
              </a:rPr>
              <a:t>a priori</a:t>
            </a:r>
            <a:r>
              <a:rPr lang="en-US" sz="2400" b="0" i="0" dirty="0" smtClean="0">
                <a:solidFill>
                  <a:srgbClr val="000000"/>
                </a:solidFill>
                <a:effectLst/>
                <a:latin typeface="Times New Roman" panose="02020603050405020304" pitchFamily="18" charset="0"/>
              </a:rPr>
              <a:t> hypotheses about relations between variables (e.g., </a:t>
            </a:r>
            <a:r>
              <a:rPr lang="en-US" sz="2400" b="0" i="1" dirty="0" smtClean="0">
                <a:solidFill>
                  <a:srgbClr val="000000"/>
                </a:solidFill>
                <a:effectLst/>
                <a:latin typeface="Times New Roman" panose="02020603050405020304" pitchFamily="18" charset="0"/>
              </a:rPr>
              <a:t>"There is a positive correlation between the AGE of a person and his/her RISK TAKING disposition"</a:t>
            </a:r>
            <a:r>
              <a:rPr lang="en-US" sz="2400" b="0" i="0" dirty="0" smtClean="0">
                <a:solidFill>
                  <a:srgbClr val="000000"/>
                </a:solidFill>
                <a:effectLst/>
                <a:latin typeface="Times New Roman" panose="02020603050405020304" pitchFamily="18" charset="0"/>
              </a:rPr>
              <a:t>), </a:t>
            </a:r>
            <a:r>
              <a:rPr lang="en-US" sz="2400" b="0" i="1" dirty="0" smtClean="0">
                <a:solidFill>
                  <a:srgbClr val="000000"/>
                </a:solidFill>
                <a:effectLst/>
                <a:latin typeface="Times New Roman" panose="02020603050405020304" pitchFamily="18" charset="0"/>
              </a:rPr>
              <a:t>exploratory data analysis (EDA)</a:t>
            </a:r>
            <a:r>
              <a:rPr lang="en-US" sz="2400" b="0" i="0" dirty="0" smtClean="0">
                <a:solidFill>
                  <a:srgbClr val="000000"/>
                </a:solidFill>
                <a:effectLst/>
                <a:latin typeface="Times New Roman" panose="02020603050405020304" pitchFamily="18" charset="0"/>
              </a:rPr>
              <a:t> is used to identify systematic relations between variables when there are no (or not complete) </a:t>
            </a:r>
            <a:r>
              <a:rPr lang="en-US" sz="2400" b="0" i="1" dirty="0" smtClean="0">
                <a:solidFill>
                  <a:srgbClr val="000000"/>
                </a:solidFill>
                <a:effectLst/>
                <a:latin typeface="Times New Roman" panose="02020603050405020304" pitchFamily="18" charset="0"/>
              </a:rPr>
              <a:t>a priori</a:t>
            </a:r>
            <a:r>
              <a:rPr lang="en-US" sz="2400" b="0" i="0" dirty="0" smtClean="0">
                <a:solidFill>
                  <a:srgbClr val="000000"/>
                </a:solidFill>
                <a:effectLst/>
                <a:latin typeface="Times New Roman" panose="02020603050405020304" pitchFamily="18" charset="0"/>
              </a:rPr>
              <a:t> expectations as to the nature of those relations. In a typical exploratory data analysis process, many variables are taken into account and compared, using a variety of techniques in the search for systematic patterns.</a:t>
            </a:r>
            <a:endParaRPr lang="en-US" sz="24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4053251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840" y="687096"/>
            <a:ext cx="8655270" cy="3046988"/>
          </a:xfrm>
          <a:prstGeom prst="rect">
            <a:avLst/>
          </a:prstGeom>
        </p:spPr>
        <p:txBody>
          <a:bodyPr wrap="square">
            <a:spAutoFit/>
          </a:bodyPr>
          <a:lstStyle/>
          <a:p>
            <a:r>
              <a:rPr lang="en-US" sz="2400" b="0" i="0" dirty="0" smtClean="0">
                <a:solidFill>
                  <a:srgbClr val="000000"/>
                </a:solidFill>
                <a:effectLst/>
                <a:latin typeface="Times New Roman" panose="02020603050405020304" pitchFamily="18" charset="0"/>
                <a:hlinkClick r:id="rId2"/>
              </a:rPr>
              <a:t>http://www.uta.edu/faculty/sawasthi/Statistics/stdatmin.html#eda1</a:t>
            </a:r>
            <a:r>
              <a:rPr lang="en-US" sz="2400" b="0" i="0" dirty="0" smtClean="0">
                <a:solidFill>
                  <a:srgbClr val="000000"/>
                </a:solidFill>
                <a:effectLst/>
                <a:latin typeface="Times New Roman" panose="02020603050405020304" pitchFamily="18" charset="0"/>
              </a:rPr>
              <a:t> </a:t>
            </a:r>
          </a:p>
          <a:p>
            <a:endParaRPr lang="en-US" sz="2400" b="0" i="0" dirty="0" smtClean="0">
              <a:solidFill>
                <a:srgbClr val="000000"/>
              </a:solidFill>
              <a:effectLst/>
              <a:latin typeface="Times New Roman" panose="02020603050405020304" pitchFamily="18" charset="0"/>
            </a:endParaRPr>
          </a:p>
          <a:p>
            <a:r>
              <a:rPr lang="en-US" sz="2400" b="0" i="0" dirty="0" smtClean="0">
                <a:solidFill>
                  <a:srgbClr val="000000"/>
                </a:solidFill>
                <a:effectLst/>
                <a:latin typeface="Times New Roman" panose="02020603050405020304" pitchFamily="18" charset="0"/>
              </a:rPr>
              <a:t>EDA vs. Hypothesis Testing</a:t>
            </a:r>
          </a:p>
          <a:p>
            <a:endParaRPr lang="en-US" sz="2400" b="0" i="0" dirty="0" smtClean="0">
              <a:solidFill>
                <a:srgbClr val="000000"/>
              </a:solidFill>
              <a:effectLst/>
              <a:latin typeface="Times New Roman" panose="02020603050405020304" pitchFamily="18" charset="0"/>
            </a:endParaRPr>
          </a:p>
          <a:p>
            <a:r>
              <a:rPr lang="en-US" sz="2400" i="1" dirty="0">
                <a:solidFill>
                  <a:srgbClr val="000000"/>
                </a:solidFill>
                <a:latin typeface="Times New Roman" panose="02020603050405020304" pitchFamily="18" charset="0"/>
              </a:rPr>
              <a:t>H</a:t>
            </a:r>
            <a:r>
              <a:rPr lang="en-US" sz="2400" b="0" i="1" dirty="0" smtClean="0">
                <a:solidFill>
                  <a:srgbClr val="000000"/>
                </a:solidFill>
                <a:effectLst/>
                <a:latin typeface="Times New Roman" panose="02020603050405020304" pitchFamily="18" charset="0"/>
              </a:rPr>
              <a:t>ypothesis testing</a:t>
            </a:r>
            <a:r>
              <a:rPr lang="en-US" sz="2400" dirty="0">
                <a:solidFill>
                  <a:srgbClr val="000000"/>
                </a:solidFill>
                <a:latin typeface="Times New Roman" panose="02020603050405020304" pitchFamily="18" charset="0"/>
              </a:rPr>
              <a:t>:</a:t>
            </a:r>
            <a:r>
              <a:rPr lang="en-US" sz="2400" b="0" i="0" dirty="0" smtClean="0">
                <a:solidFill>
                  <a:srgbClr val="000000"/>
                </a:solidFill>
                <a:effectLst/>
                <a:latin typeface="Times New Roman" panose="02020603050405020304" pitchFamily="18" charset="0"/>
              </a:rPr>
              <a:t> verify </a:t>
            </a:r>
            <a:r>
              <a:rPr lang="en-US" sz="2400" b="0" i="1" dirty="0" smtClean="0">
                <a:solidFill>
                  <a:srgbClr val="000000"/>
                </a:solidFill>
                <a:effectLst/>
                <a:latin typeface="Times New Roman" panose="02020603050405020304" pitchFamily="18" charset="0"/>
              </a:rPr>
              <a:t>a priori</a:t>
            </a:r>
            <a:r>
              <a:rPr lang="en-US" sz="2400" b="0" i="0" dirty="0" smtClean="0">
                <a:solidFill>
                  <a:srgbClr val="000000"/>
                </a:solidFill>
                <a:effectLst/>
                <a:latin typeface="Times New Roman" panose="02020603050405020304" pitchFamily="18" charset="0"/>
              </a:rPr>
              <a:t> hypotheses </a:t>
            </a:r>
          </a:p>
          <a:p>
            <a:endParaRPr lang="en-US" sz="2400" dirty="0">
              <a:solidFill>
                <a:srgbClr val="000000"/>
              </a:solidFill>
              <a:latin typeface="Times New Roman" panose="02020603050405020304" pitchFamily="18" charset="0"/>
            </a:endParaRPr>
          </a:p>
          <a:p>
            <a:r>
              <a:rPr lang="en-US" sz="2400" i="1" dirty="0">
                <a:solidFill>
                  <a:srgbClr val="000000"/>
                </a:solidFill>
                <a:latin typeface="Times New Roman" panose="02020603050405020304" pitchFamily="18" charset="0"/>
              </a:rPr>
              <a:t>E</a:t>
            </a:r>
            <a:r>
              <a:rPr lang="en-US" sz="2400" b="0" i="1" dirty="0" smtClean="0">
                <a:solidFill>
                  <a:srgbClr val="000000"/>
                </a:solidFill>
                <a:effectLst/>
                <a:latin typeface="Times New Roman" panose="02020603050405020304" pitchFamily="18" charset="0"/>
              </a:rPr>
              <a:t>xploratory data analysis (EDA):</a:t>
            </a:r>
            <a:r>
              <a:rPr lang="en-US" sz="2400" b="0" i="0" dirty="0" smtClean="0">
                <a:solidFill>
                  <a:srgbClr val="000000"/>
                </a:solidFill>
                <a:effectLst/>
                <a:latin typeface="Times New Roman" panose="02020603050405020304" pitchFamily="18" charset="0"/>
              </a:rPr>
              <a:t> No (or not complete) </a:t>
            </a:r>
            <a:r>
              <a:rPr lang="en-US" sz="2400" b="0" i="1" dirty="0" smtClean="0">
                <a:solidFill>
                  <a:srgbClr val="000000"/>
                </a:solidFill>
                <a:effectLst/>
                <a:latin typeface="Times New Roman" panose="02020603050405020304" pitchFamily="18" charset="0"/>
              </a:rPr>
              <a:t>a priori</a:t>
            </a:r>
            <a:r>
              <a:rPr lang="en-US" sz="2400" b="0" i="0" dirty="0" smtClean="0">
                <a:solidFill>
                  <a:srgbClr val="000000"/>
                </a:solidFill>
                <a:effectLst/>
                <a:latin typeface="Times New Roman" panose="02020603050405020304" pitchFamily="18" charset="0"/>
              </a:rPr>
              <a:t>  </a:t>
            </a:r>
          </a:p>
          <a:p>
            <a:r>
              <a:rPr lang="en-US" sz="2400" b="0" i="0" dirty="0" smtClean="0">
                <a:solidFill>
                  <a:srgbClr val="000000"/>
                </a:solidFill>
                <a:effectLst/>
                <a:latin typeface="Times New Roman" panose="02020603050405020304" pitchFamily="18" charset="0"/>
              </a:rPr>
              <a:t>expectations as to the nature of those relations. </a:t>
            </a:r>
            <a:endParaRPr lang="en-US" sz="24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602830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41870" y="0"/>
            <a:ext cx="4643051" cy="6858000"/>
          </a:xfrm>
          <a:prstGeom prst="rect">
            <a:avLst/>
          </a:prstGeom>
        </p:spPr>
      </p:pic>
      <p:sp>
        <p:nvSpPr>
          <p:cNvPr id="3" name="TextBox 2"/>
          <p:cNvSpPr txBox="1"/>
          <p:nvPr/>
        </p:nvSpPr>
        <p:spPr>
          <a:xfrm>
            <a:off x="113952" y="287527"/>
            <a:ext cx="3863785" cy="6001643"/>
          </a:xfrm>
          <a:prstGeom prst="rect">
            <a:avLst/>
          </a:prstGeom>
          <a:noFill/>
        </p:spPr>
        <p:txBody>
          <a:bodyPr wrap="square" rtlCol="0">
            <a:spAutoFit/>
          </a:bodyPr>
          <a:lstStyle/>
          <a:p>
            <a:r>
              <a:rPr lang="en-US" sz="2400" dirty="0" smtClean="0">
                <a:solidFill>
                  <a:srgbClr val="C00000"/>
                </a:solidFill>
              </a:rPr>
              <a:t>For H</a:t>
            </a:r>
            <a:r>
              <a:rPr lang="en-US" sz="2400" baseline="-25000" dirty="0" smtClean="0">
                <a:solidFill>
                  <a:srgbClr val="C00000"/>
                </a:solidFill>
              </a:rPr>
              <a:t>0</a:t>
            </a:r>
            <a:r>
              <a:rPr lang="en-US" sz="2400" dirty="0" smtClean="0">
                <a:solidFill>
                  <a:srgbClr val="C00000"/>
                </a:solidFill>
              </a:rPr>
              <a:t>, can observe how fast connections form, possibly noting concavity</a:t>
            </a:r>
          </a:p>
          <a:p>
            <a:endParaRPr lang="en-US" sz="2400" dirty="0" smtClean="0"/>
          </a:p>
          <a:p>
            <a:endParaRPr lang="en-US" sz="2400" dirty="0"/>
          </a:p>
          <a:p>
            <a:r>
              <a:rPr lang="en-US" sz="2400" dirty="0" smtClean="0"/>
              <a:t>Vertices = Regions of Interest </a:t>
            </a:r>
          </a:p>
          <a:p>
            <a:endParaRPr lang="en-US" sz="2400" dirty="0"/>
          </a:p>
          <a:p>
            <a:r>
              <a:rPr lang="en-US" sz="2400" dirty="0" smtClean="0"/>
              <a:t>Create Rips complex by growing epsilon balls (i.e. decreasing threshold) where distance between two vertices is given by</a:t>
            </a:r>
          </a:p>
          <a:p>
            <a:endParaRPr lang="en-US" sz="2400" dirty="0"/>
          </a:p>
          <a:p>
            <a:endParaRPr lang="en-US" sz="2400" dirty="0" smtClean="0"/>
          </a:p>
          <a:p>
            <a:r>
              <a:rPr lang="en-US" sz="2400" dirty="0"/>
              <a:t>w</a:t>
            </a:r>
            <a:r>
              <a:rPr lang="en-US" sz="2400" dirty="0" smtClean="0"/>
              <a:t>here </a:t>
            </a:r>
            <a:r>
              <a:rPr lang="en-US" sz="2400" b="1" i="1" dirty="0" smtClean="0"/>
              <a:t>f</a:t>
            </a:r>
            <a:r>
              <a:rPr lang="en-US" sz="2400" b="1" i="1" baseline="-25000" dirty="0" smtClean="0"/>
              <a:t>i</a:t>
            </a:r>
            <a:r>
              <a:rPr lang="en-US" sz="2400" dirty="0" smtClean="0"/>
              <a:t> = </a:t>
            </a:r>
          </a:p>
          <a:p>
            <a:pPr algn="ctr"/>
            <a:r>
              <a:rPr lang="en-US" sz="2400" dirty="0" smtClean="0"/>
              <a:t>measurement at location </a:t>
            </a:r>
            <a:r>
              <a:rPr lang="en-US" sz="2400" i="1" dirty="0" err="1" smtClean="0"/>
              <a:t>i</a:t>
            </a:r>
            <a:endParaRPr lang="en-US" sz="2400" i="1" dirty="0" smtClean="0"/>
          </a:p>
        </p:txBody>
      </p:sp>
      <p:pic>
        <p:nvPicPr>
          <p:cNvPr id="5" name="Picture 4"/>
          <p:cNvPicPr>
            <a:picLocks noChangeAspect="1"/>
          </p:cNvPicPr>
          <p:nvPr/>
        </p:nvPicPr>
        <p:blipFill>
          <a:blip r:embed="rId4"/>
          <a:stretch>
            <a:fillRect/>
          </a:stretch>
        </p:blipFill>
        <p:spPr>
          <a:xfrm>
            <a:off x="345537" y="4866616"/>
            <a:ext cx="3632200" cy="472440"/>
          </a:xfrm>
          <a:prstGeom prst="rect">
            <a:avLst/>
          </a:prstGeom>
        </p:spPr>
      </p:pic>
      <p:sp>
        <p:nvSpPr>
          <p:cNvPr id="4" name="Rectangle 3"/>
          <p:cNvSpPr/>
          <p:nvPr/>
        </p:nvSpPr>
        <p:spPr>
          <a:xfrm>
            <a:off x="181404" y="6548948"/>
            <a:ext cx="5979553" cy="369332"/>
          </a:xfrm>
          <a:prstGeom prst="rect">
            <a:avLst/>
          </a:prstGeom>
        </p:spPr>
        <p:txBody>
          <a:bodyPr wrap="square">
            <a:spAutoFit/>
          </a:bodyPr>
          <a:lstStyle/>
          <a:p>
            <a:r>
              <a:rPr lang="en-US" dirty="0">
                <a:hlinkClick r:id="rId5"/>
              </a:rPr>
              <a:t>http://</a:t>
            </a:r>
            <a:r>
              <a:rPr lang="en-US" dirty="0" smtClean="0">
                <a:hlinkClick r:id="rId5"/>
              </a:rPr>
              <a:t>ieeexplore.ieee.org/xpls/icp.jsp?arnumber=5872535</a:t>
            </a:r>
            <a:r>
              <a:rPr lang="en-US" dirty="0" smtClean="0"/>
              <a:t> </a:t>
            </a:r>
            <a:endParaRPr lang="en-US" dirty="0"/>
          </a:p>
        </p:txBody>
      </p:sp>
    </p:spTree>
    <p:extLst>
      <p:ext uri="{BB962C8B-B14F-4D97-AF65-F5344CB8AC3E}">
        <p14:creationId xmlns:p14="http://schemas.microsoft.com/office/powerpoint/2010/main" val="1112227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Betti numbers provide a signature of the underlying topology. </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1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788668"/>
            <a:ext cx="7804800" cy="327490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125"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Singh G et al. J Vis 2008;8:11</a:t>
            </a:r>
          </a:p>
        </p:txBody>
      </p:sp>
      <p:sp>
        <p:nvSpPr>
          <p:cNvPr id="5126"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
        <p:nvSpPr>
          <p:cNvPr id="2" name="TextBox 1"/>
          <p:cNvSpPr txBox="1"/>
          <p:nvPr/>
        </p:nvSpPr>
        <p:spPr>
          <a:xfrm>
            <a:off x="134912" y="719528"/>
            <a:ext cx="8814216" cy="553998"/>
          </a:xfrm>
          <a:prstGeom prst="rect">
            <a:avLst/>
          </a:prstGeom>
          <a:noFill/>
        </p:spPr>
        <p:txBody>
          <a:bodyPr wrap="square" rtlCol="0">
            <a:spAutoFit/>
          </a:bodyPr>
          <a:lstStyle/>
          <a:p>
            <a:r>
              <a:rPr lang="en-US" sz="3000" dirty="0" smtClean="0">
                <a:solidFill>
                  <a:srgbClr val="C00000"/>
                </a:solidFill>
              </a:rPr>
              <a:t>Use (</a:t>
            </a:r>
            <a:r>
              <a:rPr lang="en-US" sz="3000" dirty="0" smtClean="0">
                <a:solidFill>
                  <a:srgbClr val="C00000"/>
                </a:solidFill>
                <a:latin typeface="Symbol" panose="05050102010706020507" pitchFamily="18" charset="2"/>
              </a:rPr>
              <a:t>b</a:t>
            </a:r>
            <a:r>
              <a:rPr lang="en-US" sz="3000" baseline="-25000" dirty="0" smtClean="0">
                <a:solidFill>
                  <a:srgbClr val="C00000"/>
                </a:solidFill>
              </a:rPr>
              <a:t>0</a:t>
            </a:r>
            <a:r>
              <a:rPr lang="en-US" sz="3000" dirty="0" smtClean="0">
                <a:solidFill>
                  <a:srgbClr val="C00000"/>
                </a:solidFill>
              </a:rPr>
              <a:t>, </a:t>
            </a:r>
            <a:r>
              <a:rPr lang="en-US" sz="3000" dirty="0" smtClean="0">
                <a:solidFill>
                  <a:srgbClr val="C00000"/>
                </a:solidFill>
                <a:latin typeface="Symbol" panose="05050102010706020507" pitchFamily="18" charset="2"/>
              </a:rPr>
              <a:t>b</a:t>
            </a:r>
            <a:r>
              <a:rPr lang="en-US" sz="3000" baseline="-25000" dirty="0" smtClean="0">
                <a:solidFill>
                  <a:srgbClr val="C00000"/>
                </a:solidFill>
              </a:rPr>
              <a:t>1</a:t>
            </a:r>
            <a:r>
              <a:rPr lang="en-US" sz="3000" dirty="0" smtClean="0">
                <a:solidFill>
                  <a:srgbClr val="C00000"/>
                </a:solidFill>
              </a:rPr>
              <a:t>, </a:t>
            </a:r>
            <a:r>
              <a:rPr lang="en-US" sz="3000" dirty="0" smtClean="0">
                <a:solidFill>
                  <a:srgbClr val="C00000"/>
                </a:solidFill>
                <a:latin typeface="Symbol" panose="05050102010706020507" pitchFamily="18" charset="2"/>
              </a:rPr>
              <a:t>b</a:t>
            </a:r>
            <a:r>
              <a:rPr lang="en-US" sz="3000" baseline="-25000" dirty="0" smtClean="0">
                <a:solidFill>
                  <a:srgbClr val="C00000"/>
                </a:solidFill>
              </a:rPr>
              <a:t>2</a:t>
            </a:r>
            <a:r>
              <a:rPr lang="en-US" sz="3000" dirty="0" smtClean="0">
                <a:solidFill>
                  <a:srgbClr val="C00000"/>
                </a:solidFill>
              </a:rPr>
              <a:t>, …) for classification, where </a:t>
            </a:r>
            <a:r>
              <a:rPr lang="en-US" sz="3000" dirty="0" smtClean="0">
                <a:solidFill>
                  <a:srgbClr val="C00000"/>
                </a:solidFill>
                <a:latin typeface="Symbol" panose="05050102010706020507" pitchFamily="18" charset="2"/>
              </a:rPr>
              <a:t>b</a:t>
            </a:r>
            <a:r>
              <a:rPr lang="en-US" sz="3000" baseline="-25000" dirty="0">
                <a:solidFill>
                  <a:srgbClr val="C00000"/>
                </a:solidFill>
              </a:rPr>
              <a:t>i</a:t>
            </a:r>
            <a:r>
              <a:rPr lang="en-US" sz="3000" baseline="-25000" dirty="0" smtClean="0">
                <a:solidFill>
                  <a:srgbClr val="C00000"/>
                </a:solidFill>
              </a:rPr>
              <a:t> </a:t>
            </a:r>
            <a:r>
              <a:rPr lang="en-US" sz="3000" dirty="0" smtClean="0">
                <a:solidFill>
                  <a:srgbClr val="C00000"/>
                </a:solidFill>
              </a:rPr>
              <a:t>= rank of H</a:t>
            </a:r>
            <a:r>
              <a:rPr lang="en-US" sz="3000" baseline="-25000" dirty="0" smtClean="0">
                <a:solidFill>
                  <a:srgbClr val="C00000"/>
                </a:solidFill>
              </a:rPr>
              <a:t>i</a:t>
            </a:r>
            <a:endParaRPr lang="en-US" sz="3000" dirty="0">
              <a:solidFill>
                <a:srgbClr val="C00000"/>
              </a:solidFill>
            </a:endParaRPr>
          </a:p>
        </p:txBody>
      </p:sp>
    </p:spTree>
    <p:extLst>
      <p:ext uri="{BB962C8B-B14F-4D97-AF65-F5344CB8AC3E}">
        <p14:creationId xmlns:p14="http://schemas.microsoft.com/office/powerpoint/2010/main" val="4216125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Estimation of topological structure in driven and spontaneous conditions. </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126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8240" y="871291"/>
            <a:ext cx="320832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69" name="Text Box 4"/>
          <p:cNvSpPr txBox="1">
            <a:spLocks noChangeArrowheads="1"/>
          </p:cNvSpPr>
          <p:nvPr/>
        </p:nvSpPr>
        <p:spPr bwMode="auto">
          <a:xfrm>
            <a:off x="6852960" y="5848454"/>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dirty="0">
                <a:solidFill>
                  <a:srgbClr val="000000"/>
                </a:solidFill>
                <a:latin typeface="Arial" charset="0"/>
              </a:rPr>
              <a:t>Singh G et al. J Vis 2008;8:11</a:t>
            </a:r>
          </a:p>
        </p:txBody>
      </p:sp>
      <p:sp>
        <p:nvSpPr>
          <p:cNvPr id="11270"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
        <p:nvSpPr>
          <p:cNvPr id="2" name="Rectangle 1"/>
          <p:cNvSpPr/>
          <p:nvPr/>
        </p:nvSpPr>
        <p:spPr>
          <a:xfrm>
            <a:off x="217439" y="387400"/>
            <a:ext cx="5539475" cy="4792738"/>
          </a:xfrm>
          <a:prstGeom prst="rect">
            <a:avLst/>
          </a:prstGeom>
        </p:spPr>
        <p:txBody>
          <a:bodyPr wrap="square" lIns="82945" tIns="41473" rIns="82945" bIns="41473">
            <a:spAutoFit/>
          </a:bodyPr>
          <a:lstStyle/>
          <a:p>
            <a:endParaRPr lang="en-US" dirty="0" smtClean="0"/>
          </a:p>
          <a:p>
            <a:pPr>
              <a:buFont typeface="Arial" charset="0"/>
              <a:buChar char="•"/>
            </a:pPr>
            <a:r>
              <a:rPr lang="en-US" dirty="0" smtClean="0"/>
              <a:t>Record voltages at points in time at each electrode.</a:t>
            </a:r>
          </a:p>
          <a:p>
            <a:pPr>
              <a:buFont typeface="Arial" charset="0"/>
              <a:buChar char="•"/>
            </a:pPr>
            <a:r>
              <a:rPr lang="en-US" dirty="0" smtClean="0"/>
              <a:t>Spike train:   lists of firing times for a neuron </a:t>
            </a:r>
          </a:p>
          <a:p>
            <a:pPr marL="702730" lvl="1" indent="-311045">
              <a:buFont typeface="Arial" charset="0"/>
              <a:buChar char="•"/>
            </a:pPr>
            <a:r>
              <a:rPr lang="en-US" dirty="0" smtClean="0"/>
              <a:t>obtained via spike sorting –i.e. signal processing.</a:t>
            </a:r>
          </a:p>
          <a:p>
            <a:pPr>
              <a:buFont typeface="Arial" charset="0"/>
              <a:buChar char="•"/>
            </a:pPr>
            <a:r>
              <a:rPr lang="en-US" dirty="0" smtClean="0"/>
              <a:t>Data = an array of N spike trains.</a:t>
            </a:r>
          </a:p>
          <a:p>
            <a:pPr>
              <a:buFont typeface="Arial" charset="0"/>
              <a:buChar char="•"/>
            </a:pPr>
            <a:r>
              <a:rPr lang="en-US" dirty="0" smtClean="0"/>
              <a:t>Compared spontaneous (eyes occluded) to evoked (via movie clips).</a:t>
            </a:r>
          </a:p>
          <a:p>
            <a:pPr>
              <a:buFont typeface="Arial" charset="0"/>
              <a:buChar char="•"/>
            </a:pPr>
            <a:r>
              <a:rPr lang="en-US" dirty="0" smtClean="0"/>
              <a:t>10 second segments broken into 50 </a:t>
            </a:r>
            <a:r>
              <a:rPr lang="en-US" dirty="0" err="1" smtClean="0"/>
              <a:t>ms</a:t>
            </a:r>
            <a:r>
              <a:rPr lang="en-US" dirty="0" smtClean="0"/>
              <a:t> bins</a:t>
            </a:r>
          </a:p>
          <a:p>
            <a:pPr lvl="1">
              <a:buFont typeface="Arial" charset="0"/>
              <a:buChar char="•"/>
            </a:pPr>
            <a:r>
              <a:rPr lang="en-US" dirty="0" err="1" smtClean="0"/>
              <a:t>Transistion</a:t>
            </a:r>
            <a:r>
              <a:rPr lang="en-US" dirty="0" smtClean="0"/>
              <a:t> between states about 80ms</a:t>
            </a:r>
          </a:p>
          <a:p>
            <a:pPr>
              <a:buFont typeface="Arial" charset="0"/>
              <a:buChar char="•"/>
            </a:pPr>
            <a:r>
              <a:rPr lang="en-US" dirty="0" smtClean="0"/>
              <a:t>The 5 neurons with the highest firing rate in each ten second window were chosen</a:t>
            </a:r>
          </a:p>
          <a:p>
            <a:pPr>
              <a:buFont typeface="Arial" charset="0"/>
              <a:buChar char="•"/>
            </a:pPr>
            <a:r>
              <a:rPr lang="en-US" dirty="0" smtClean="0"/>
              <a:t>For each bin, create a vector  in R</a:t>
            </a:r>
            <a:r>
              <a:rPr lang="en-US" baseline="30000" dirty="0" smtClean="0"/>
              <a:t>5 </a:t>
            </a:r>
            <a:r>
              <a:rPr lang="en-US" dirty="0" smtClean="0"/>
              <a:t>corresponding to the number of firings of each of the 5 neurons.</a:t>
            </a:r>
          </a:p>
          <a:p>
            <a:pPr>
              <a:buFont typeface="Arial" charset="0"/>
              <a:buChar char="•"/>
            </a:pPr>
            <a:r>
              <a:rPr lang="en-US" dirty="0" smtClean="0"/>
              <a:t>200 bins = 200 data points in R</a:t>
            </a:r>
            <a:r>
              <a:rPr lang="en-US" baseline="30000" dirty="0" smtClean="0"/>
              <a:t>5</a:t>
            </a:r>
            <a:r>
              <a:rPr lang="en-US" dirty="0" smtClean="0"/>
              <a:t>.  </a:t>
            </a:r>
          </a:p>
          <a:p>
            <a:pPr lvl="1">
              <a:buFont typeface="Arial" charset="0"/>
              <a:buChar char="•"/>
            </a:pPr>
            <a:r>
              <a:rPr lang="en-US" dirty="0" smtClean="0"/>
              <a:t>Used 35 landmark points.</a:t>
            </a:r>
            <a:endParaRPr lang="en-US" baseline="30000" dirty="0" smtClean="0"/>
          </a:p>
          <a:p>
            <a:pPr>
              <a:buFont typeface="Arial" charset="0"/>
              <a:buChar char="•"/>
            </a:pPr>
            <a:r>
              <a:rPr lang="en-US" dirty="0" smtClean="0"/>
              <a:t>20-30minutes of data = many data sets</a:t>
            </a:r>
          </a:p>
          <a:p>
            <a:pPr>
              <a:buFont typeface="Arial" charset="0"/>
              <a:buChar char="•"/>
            </a:pPr>
            <a:r>
              <a:rPr lang="en-US" dirty="0" smtClean="0"/>
              <a:t>Control: shuffled data 52700 times.</a:t>
            </a:r>
            <a:endParaRPr lang="en-US" dirty="0"/>
          </a:p>
        </p:txBody>
      </p:sp>
    </p:spTree>
    <p:extLst>
      <p:ext uri="{BB962C8B-B14F-4D97-AF65-F5344CB8AC3E}">
        <p14:creationId xmlns:p14="http://schemas.microsoft.com/office/powerpoint/2010/main" val="14576538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807" y="156297"/>
            <a:ext cx="7290299" cy="4572000"/>
          </a:xfrm>
          <a:prstGeom prst="rect">
            <a:avLst/>
          </a:prstGeom>
        </p:spPr>
      </p:pic>
      <p:pic>
        <p:nvPicPr>
          <p:cNvPr id="3" name="Picture 2"/>
          <p:cNvPicPr>
            <a:picLocks noChangeAspect="1"/>
          </p:cNvPicPr>
          <p:nvPr/>
        </p:nvPicPr>
        <p:blipFill>
          <a:blip r:embed="rId3"/>
          <a:stretch>
            <a:fillRect/>
          </a:stretch>
        </p:blipFill>
        <p:spPr>
          <a:xfrm>
            <a:off x="5169908" y="3148013"/>
            <a:ext cx="3919259" cy="2011680"/>
          </a:xfrm>
          <a:prstGeom prst="rect">
            <a:avLst/>
          </a:prstGeom>
        </p:spPr>
      </p:pic>
      <p:sp>
        <p:nvSpPr>
          <p:cNvPr id="4" name="TextBox 3"/>
          <p:cNvSpPr txBox="1"/>
          <p:nvPr/>
        </p:nvSpPr>
        <p:spPr>
          <a:xfrm>
            <a:off x="246741" y="5297371"/>
            <a:ext cx="8650519" cy="1323439"/>
          </a:xfrm>
          <a:prstGeom prst="rect">
            <a:avLst/>
          </a:prstGeom>
          <a:solidFill>
            <a:srgbClr val="002060"/>
          </a:solidFill>
        </p:spPr>
        <p:txBody>
          <a:bodyPr wrap="square" rtlCol="0">
            <a:spAutoFit/>
          </a:bodyPr>
          <a:lstStyle/>
          <a:p>
            <a:pPr algn="ctr"/>
            <a:endParaRPr lang="en-US" sz="2400" dirty="0" smtClean="0"/>
          </a:p>
          <a:p>
            <a:pPr algn="ctr"/>
            <a:r>
              <a:rPr lang="en-US" sz="3200" dirty="0" smtClean="0">
                <a:solidFill>
                  <a:srgbClr val="FFFF00"/>
                </a:solidFill>
              </a:rPr>
              <a:t>Combine your analysis with other tools</a:t>
            </a:r>
          </a:p>
          <a:p>
            <a:pPr algn="ctr"/>
            <a:endParaRPr lang="en-US" sz="2400" dirty="0" smtClean="0">
              <a:solidFill>
                <a:srgbClr val="FFFF00"/>
              </a:solidFill>
            </a:endParaRPr>
          </a:p>
        </p:txBody>
      </p:sp>
    </p:spTree>
    <p:extLst>
      <p:ext uri="{BB962C8B-B14F-4D97-AF65-F5344CB8AC3E}">
        <p14:creationId xmlns:p14="http://schemas.microsoft.com/office/powerpoint/2010/main" val="200223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9646"/>
            <a:ext cx="9052560" cy="3463029"/>
          </a:xfrm>
          <a:prstGeom prst="rect">
            <a:avLst/>
          </a:prstGeom>
        </p:spPr>
      </p:pic>
      <p:pic>
        <p:nvPicPr>
          <p:cNvPr id="3" name="Picture 2"/>
          <p:cNvPicPr>
            <a:picLocks noChangeAspect="1"/>
          </p:cNvPicPr>
          <p:nvPr/>
        </p:nvPicPr>
        <p:blipFill>
          <a:blip r:embed="rId4"/>
          <a:stretch>
            <a:fillRect/>
          </a:stretch>
        </p:blipFill>
        <p:spPr>
          <a:xfrm>
            <a:off x="50982" y="3956774"/>
            <a:ext cx="9070848" cy="2717191"/>
          </a:xfrm>
          <a:prstGeom prst="rect">
            <a:avLst/>
          </a:prstGeom>
        </p:spPr>
      </p:pic>
    </p:spTree>
    <p:extLst>
      <p:ext uri="{BB962C8B-B14F-4D97-AF65-F5344CB8AC3E}">
        <p14:creationId xmlns:p14="http://schemas.microsoft.com/office/powerpoint/2010/main" val="3299499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4020"/>
            <a:ext cx="9144000" cy="6897010"/>
          </a:xfrm>
          <a:prstGeom prst="rect">
            <a:avLst/>
          </a:prstGeom>
        </p:spPr>
      </p:pic>
    </p:spTree>
    <p:extLst>
      <p:ext uri="{BB962C8B-B14F-4D97-AF65-F5344CB8AC3E}">
        <p14:creationId xmlns:p14="http://schemas.microsoft.com/office/powerpoint/2010/main" val="3334825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64229"/>
          </a:xfrm>
          <a:prstGeom prst="rect">
            <a:avLst/>
          </a:prstGeom>
        </p:spPr>
      </p:pic>
    </p:spTree>
    <p:extLst>
      <p:ext uri="{BB962C8B-B14F-4D97-AF65-F5344CB8AC3E}">
        <p14:creationId xmlns:p14="http://schemas.microsoft.com/office/powerpoint/2010/main" val="349104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289" y="487740"/>
            <a:ext cx="8454452" cy="4893647"/>
          </a:xfrm>
          <a:prstGeom prst="rect">
            <a:avLst/>
          </a:prstGeom>
        </p:spPr>
        <p:txBody>
          <a:bodyPr wrap="square">
            <a:spAutoFit/>
          </a:bodyPr>
          <a:lstStyle/>
          <a:p>
            <a:r>
              <a:rPr lang="en-US" sz="2400" dirty="0"/>
              <a:t>Include documented code (or pseudo-code</a:t>
            </a:r>
            <a:r>
              <a:rPr lang="en-US" sz="2400" dirty="0" smtClean="0"/>
              <a:t>).  You must include all code/info needed to reproduce your results.</a:t>
            </a:r>
            <a:endParaRPr lang="en-US" sz="2400" dirty="0"/>
          </a:p>
          <a:p>
            <a:endParaRPr lang="en-US" sz="2400" dirty="0"/>
          </a:p>
          <a:p>
            <a:r>
              <a:rPr lang="en-US" sz="2400" dirty="0"/>
              <a:t>If a reference appears in your bibliography, you must cite the reference in your paper.  </a:t>
            </a:r>
          </a:p>
          <a:p>
            <a:endParaRPr lang="en-US" sz="2400" dirty="0"/>
          </a:p>
          <a:p>
            <a:r>
              <a:rPr lang="en-US" sz="2400" dirty="0"/>
              <a:t>All figures </a:t>
            </a:r>
            <a:r>
              <a:rPr lang="en-US" sz="2400" dirty="0" smtClean="0"/>
              <a:t>and tables should have </a:t>
            </a:r>
            <a:r>
              <a:rPr lang="en-US" sz="2400" dirty="0"/>
              <a:t>captions and should be referenced in your paper (if you have a </a:t>
            </a:r>
            <a:r>
              <a:rPr lang="en-US" sz="2400" dirty="0" smtClean="0"/>
              <a:t>figure/table, </a:t>
            </a:r>
            <a:r>
              <a:rPr lang="en-US" sz="2400" dirty="0"/>
              <a:t>refer to it in your text</a:t>
            </a:r>
            <a:r>
              <a:rPr lang="en-US" sz="2400" dirty="0" smtClean="0"/>
              <a:t>).  If the figure/table is not original to you, you must cite your source.  Re-drawing someone else’s figure/table does not make it your original figure.</a:t>
            </a:r>
            <a:endParaRPr lang="en-US" sz="2400" dirty="0"/>
          </a:p>
          <a:p>
            <a:endParaRPr lang="en-US" sz="2400" dirty="0"/>
          </a:p>
          <a:p>
            <a:r>
              <a:rPr lang="en-US" sz="2400" dirty="0"/>
              <a:t>Break up your paper into sections and possibly subsections.</a:t>
            </a:r>
            <a:endParaRPr lang="en-US" sz="2400" dirty="0"/>
          </a:p>
        </p:txBody>
      </p:sp>
    </p:spTree>
    <p:extLst>
      <p:ext uri="{BB962C8B-B14F-4D97-AF65-F5344CB8AC3E}">
        <p14:creationId xmlns:p14="http://schemas.microsoft.com/office/powerpoint/2010/main" val="378136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97010"/>
          </a:xfrm>
          <a:prstGeom prst="rect">
            <a:avLst/>
          </a:prstGeom>
        </p:spPr>
      </p:pic>
    </p:spTree>
    <p:extLst>
      <p:ext uri="{BB962C8B-B14F-4D97-AF65-F5344CB8AC3E}">
        <p14:creationId xmlns:p14="http://schemas.microsoft.com/office/powerpoint/2010/main" val="2931017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78285"/>
          </a:xfrm>
          <a:prstGeom prst="rect">
            <a:avLst/>
          </a:prstGeom>
        </p:spPr>
      </p:pic>
    </p:spTree>
    <p:extLst>
      <p:ext uri="{BB962C8B-B14F-4D97-AF65-F5344CB8AC3E}">
        <p14:creationId xmlns:p14="http://schemas.microsoft.com/office/powerpoint/2010/main" val="2310815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458"/>
            <a:ext cx="9144000" cy="6845542"/>
          </a:xfrm>
          <a:prstGeom prst="rect">
            <a:avLst/>
          </a:prstGeom>
        </p:spPr>
      </p:pic>
    </p:spTree>
    <p:extLst>
      <p:ext uri="{BB962C8B-B14F-4D97-AF65-F5344CB8AC3E}">
        <p14:creationId xmlns:p14="http://schemas.microsoft.com/office/powerpoint/2010/main" val="3298550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Estimation of topological structure in driven and spontaneous conditions. </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126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8240" y="871291"/>
            <a:ext cx="320832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69" name="Text Box 4"/>
          <p:cNvSpPr txBox="1">
            <a:spLocks noChangeArrowheads="1"/>
          </p:cNvSpPr>
          <p:nvPr/>
        </p:nvSpPr>
        <p:spPr bwMode="auto">
          <a:xfrm>
            <a:off x="6852960" y="5848454"/>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dirty="0">
                <a:solidFill>
                  <a:srgbClr val="000000"/>
                </a:solidFill>
                <a:latin typeface="Arial" charset="0"/>
              </a:rPr>
              <a:t>Singh G et al. J Vis 2008;8:11</a:t>
            </a:r>
          </a:p>
        </p:txBody>
      </p:sp>
      <p:sp>
        <p:nvSpPr>
          <p:cNvPr id="11270"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
        <p:nvSpPr>
          <p:cNvPr id="2" name="Rectangle 1"/>
          <p:cNvSpPr/>
          <p:nvPr/>
        </p:nvSpPr>
        <p:spPr>
          <a:xfrm>
            <a:off x="217439" y="387400"/>
            <a:ext cx="5539475" cy="4792738"/>
          </a:xfrm>
          <a:prstGeom prst="rect">
            <a:avLst/>
          </a:prstGeom>
        </p:spPr>
        <p:txBody>
          <a:bodyPr wrap="square" lIns="82945" tIns="41473" rIns="82945" bIns="41473">
            <a:spAutoFit/>
          </a:bodyPr>
          <a:lstStyle/>
          <a:p>
            <a:endParaRPr lang="en-US" dirty="0" smtClean="0"/>
          </a:p>
          <a:p>
            <a:pPr>
              <a:buFont typeface="Arial" charset="0"/>
              <a:buChar char="•"/>
            </a:pPr>
            <a:r>
              <a:rPr lang="en-US" dirty="0" smtClean="0"/>
              <a:t>Record voltages at points in time at each electrode.</a:t>
            </a:r>
          </a:p>
          <a:p>
            <a:pPr>
              <a:buFont typeface="Arial" charset="0"/>
              <a:buChar char="•"/>
            </a:pPr>
            <a:r>
              <a:rPr lang="en-US" dirty="0" smtClean="0"/>
              <a:t>Spike train:   lists of firing times for a neuron </a:t>
            </a:r>
          </a:p>
          <a:p>
            <a:pPr marL="702730" lvl="1" indent="-311045">
              <a:buFont typeface="Arial" charset="0"/>
              <a:buChar char="•"/>
            </a:pPr>
            <a:r>
              <a:rPr lang="en-US" dirty="0" smtClean="0"/>
              <a:t>obtained via spike sorting –i.e. signal processing.</a:t>
            </a:r>
          </a:p>
          <a:p>
            <a:pPr>
              <a:buFont typeface="Arial" charset="0"/>
              <a:buChar char="•"/>
            </a:pPr>
            <a:r>
              <a:rPr lang="en-US" dirty="0" smtClean="0"/>
              <a:t>Data = an array of N spike trains.</a:t>
            </a:r>
          </a:p>
          <a:p>
            <a:pPr>
              <a:buFont typeface="Arial" charset="0"/>
              <a:buChar char="•"/>
            </a:pPr>
            <a:r>
              <a:rPr lang="en-US" dirty="0" smtClean="0"/>
              <a:t>Compared spontaneous (eyes occluded) to evoked (via movie clips).</a:t>
            </a:r>
          </a:p>
          <a:p>
            <a:pPr>
              <a:buFont typeface="Arial" charset="0"/>
              <a:buChar char="•"/>
            </a:pPr>
            <a:r>
              <a:rPr lang="en-US" dirty="0" smtClean="0"/>
              <a:t>10 second segments broken into 50 </a:t>
            </a:r>
            <a:r>
              <a:rPr lang="en-US" dirty="0" err="1" smtClean="0"/>
              <a:t>ms</a:t>
            </a:r>
            <a:r>
              <a:rPr lang="en-US" dirty="0" smtClean="0"/>
              <a:t> bins</a:t>
            </a:r>
          </a:p>
          <a:p>
            <a:pPr lvl="1">
              <a:buFont typeface="Arial" charset="0"/>
              <a:buChar char="•"/>
            </a:pPr>
            <a:r>
              <a:rPr lang="en-US" dirty="0" err="1" smtClean="0"/>
              <a:t>Transistion</a:t>
            </a:r>
            <a:r>
              <a:rPr lang="en-US" dirty="0" smtClean="0"/>
              <a:t> between states about 80ms</a:t>
            </a:r>
          </a:p>
          <a:p>
            <a:pPr>
              <a:buFont typeface="Arial" charset="0"/>
              <a:buChar char="•"/>
            </a:pPr>
            <a:r>
              <a:rPr lang="en-US" dirty="0" smtClean="0"/>
              <a:t>The 5 neurons with the highest firing rate in each ten second window were chosen</a:t>
            </a:r>
          </a:p>
          <a:p>
            <a:pPr>
              <a:buFont typeface="Arial" charset="0"/>
              <a:buChar char="•"/>
            </a:pPr>
            <a:r>
              <a:rPr lang="en-US" dirty="0" smtClean="0"/>
              <a:t>For each bin, create a vector  in R</a:t>
            </a:r>
            <a:r>
              <a:rPr lang="en-US" baseline="30000" dirty="0" smtClean="0"/>
              <a:t>5 </a:t>
            </a:r>
            <a:r>
              <a:rPr lang="en-US" dirty="0" smtClean="0"/>
              <a:t>corresponding to the number of firings of each of the 5 neurons.</a:t>
            </a:r>
          </a:p>
          <a:p>
            <a:pPr>
              <a:buFont typeface="Arial" charset="0"/>
              <a:buChar char="•"/>
            </a:pPr>
            <a:r>
              <a:rPr lang="en-US" dirty="0" smtClean="0"/>
              <a:t>200 bins = 200 data points in R</a:t>
            </a:r>
            <a:r>
              <a:rPr lang="en-US" baseline="30000" dirty="0" smtClean="0"/>
              <a:t>5</a:t>
            </a:r>
            <a:r>
              <a:rPr lang="en-US" dirty="0" smtClean="0"/>
              <a:t>.  </a:t>
            </a:r>
          </a:p>
          <a:p>
            <a:pPr lvl="1">
              <a:buFont typeface="Arial" charset="0"/>
              <a:buChar char="•"/>
            </a:pPr>
            <a:r>
              <a:rPr lang="en-US" dirty="0" smtClean="0"/>
              <a:t>Used 35 landmark points.</a:t>
            </a:r>
            <a:endParaRPr lang="en-US" baseline="30000" dirty="0" smtClean="0"/>
          </a:p>
          <a:p>
            <a:pPr>
              <a:buFont typeface="Arial" charset="0"/>
              <a:buChar char="•"/>
            </a:pPr>
            <a:r>
              <a:rPr lang="en-US" dirty="0" smtClean="0"/>
              <a:t>20-30minutes of data = many data sets</a:t>
            </a:r>
          </a:p>
          <a:p>
            <a:pPr>
              <a:buFont typeface="Arial" charset="0"/>
              <a:buChar char="•"/>
            </a:pPr>
            <a:r>
              <a:rPr lang="en-US" dirty="0" smtClean="0"/>
              <a:t>Control: shuffled data 52700 times.</a:t>
            </a:r>
            <a:endParaRPr lang="en-US" dirty="0"/>
          </a:p>
        </p:txBody>
      </p:sp>
    </p:spTree>
    <p:extLst>
      <p:ext uri="{BB962C8B-B14F-4D97-AF65-F5344CB8AC3E}">
        <p14:creationId xmlns:p14="http://schemas.microsoft.com/office/powerpoint/2010/main" val="727790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9646"/>
            <a:ext cx="9052560" cy="3463029"/>
          </a:xfrm>
          <a:prstGeom prst="rect">
            <a:avLst/>
          </a:prstGeom>
        </p:spPr>
      </p:pic>
      <p:pic>
        <p:nvPicPr>
          <p:cNvPr id="3" name="Picture 2"/>
          <p:cNvPicPr>
            <a:picLocks noChangeAspect="1"/>
          </p:cNvPicPr>
          <p:nvPr/>
        </p:nvPicPr>
        <p:blipFill>
          <a:blip r:embed="rId4"/>
          <a:stretch>
            <a:fillRect/>
          </a:stretch>
        </p:blipFill>
        <p:spPr>
          <a:xfrm>
            <a:off x="50982" y="3956774"/>
            <a:ext cx="9070848" cy="2717191"/>
          </a:xfrm>
          <a:prstGeom prst="rect">
            <a:avLst/>
          </a:prstGeom>
        </p:spPr>
      </p:pic>
    </p:spTree>
    <p:extLst>
      <p:ext uri="{BB962C8B-B14F-4D97-AF65-F5344CB8AC3E}">
        <p14:creationId xmlns:p14="http://schemas.microsoft.com/office/powerpoint/2010/main" val="244911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098" y="370312"/>
            <a:ext cx="8414853" cy="5632310"/>
          </a:xfrm>
          <a:prstGeom prst="rect">
            <a:avLst/>
          </a:prstGeom>
        </p:spPr>
        <p:txBody>
          <a:bodyPr wrap="square">
            <a:spAutoFit/>
          </a:bodyPr>
          <a:lstStyle/>
          <a:p>
            <a:r>
              <a:rPr lang="en-US" sz="2400" dirty="0">
                <a:hlinkClick r:id="rId2"/>
              </a:rPr>
              <a:t>http://en.wikipedia.org/wiki/</a:t>
            </a:r>
            <a:r>
              <a:rPr lang="en-US" sz="2400" dirty="0" smtClean="0">
                <a:hlinkClick r:id="rId2"/>
              </a:rPr>
              <a:t>Machine_learning</a:t>
            </a:r>
            <a:endParaRPr lang="en-US" sz="2400" dirty="0"/>
          </a:p>
          <a:p>
            <a:r>
              <a:rPr lang="en-US" sz="2400" dirty="0"/>
              <a:t>Machine learning is a scientific discipline that explores the construction and study of algorithms that can learn from data.[1] Such algorithms operate by building a model from example inputs and using that to make predictions or decisions,[2]:2 rather than following strictly static program instructions</a:t>
            </a:r>
            <a:r>
              <a:rPr lang="en-US" sz="2400" dirty="0" smtClean="0"/>
              <a:t>.</a:t>
            </a:r>
          </a:p>
          <a:p>
            <a:endParaRPr lang="en-US" sz="2400" dirty="0"/>
          </a:p>
          <a:p>
            <a:r>
              <a:rPr lang="en-US" sz="2400" dirty="0">
                <a:hlinkClick r:id="rId3"/>
              </a:rPr>
              <a:t>https://www.cs.princeton.edu/courses/archive/spring08/cos511/scribe_notes/0204.</a:t>
            </a:r>
            <a:r>
              <a:rPr lang="en-US" sz="2400" dirty="0" smtClean="0">
                <a:hlinkClick r:id="rId3"/>
              </a:rPr>
              <a:t>pdf</a:t>
            </a:r>
            <a:r>
              <a:rPr lang="en-US" sz="2400" dirty="0" smtClean="0"/>
              <a:t> </a:t>
            </a:r>
          </a:p>
          <a:p>
            <a:r>
              <a:rPr lang="en-US" sz="2400" dirty="0"/>
              <a:t>Machine learning studies computer algorithms for learning to do stuff.</a:t>
            </a:r>
            <a:endParaRPr lang="en-US" sz="2400" dirty="0" smtClean="0"/>
          </a:p>
          <a:p>
            <a:endParaRPr lang="en-US" sz="2400" dirty="0" smtClean="0"/>
          </a:p>
          <a:p>
            <a:r>
              <a:rPr lang="en-US" sz="2400" dirty="0"/>
              <a:t>The emphasis of machine learning is on automatic methods. In other words, the goal </a:t>
            </a:r>
            <a:r>
              <a:rPr lang="en-US" sz="2400" dirty="0" smtClean="0"/>
              <a:t>is to </a:t>
            </a:r>
            <a:r>
              <a:rPr lang="en-US" sz="2400" dirty="0"/>
              <a:t>devise learning algorithms that do the learning automatically without human </a:t>
            </a:r>
            <a:r>
              <a:rPr lang="en-US" sz="2400" dirty="0" smtClean="0"/>
              <a:t>intervention or </a:t>
            </a:r>
            <a:r>
              <a:rPr lang="en-US" sz="2400" dirty="0"/>
              <a:t>assistance.</a:t>
            </a:r>
          </a:p>
        </p:txBody>
      </p:sp>
    </p:spTree>
    <p:extLst>
      <p:ext uri="{BB962C8B-B14F-4D97-AF65-F5344CB8AC3E}">
        <p14:creationId xmlns:p14="http://schemas.microsoft.com/office/powerpoint/2010/main" val="96040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28650" y="-290853"/>
            <a:ext cx="7886700" cy="1325563"/>
          </a:xfrm>
        </p:spPr>
        <p:txBody>
          <a:bodyPr/>
          <a:lstStyle/>
          <a:p>
            <a:r>
              <a:rPr lang="en-US">
                <a:latin typeface="Calibri" charset="0"/>
              </a:rPr>
              <a:t>Image Categorization</a:t>
            </a:r>
          </a:p>
        </p:txBody>
      </p:sp>
      <p:sp>
        <p:nvSpPr>
          <p:cNvPr id="10" name="Rounded Rectangle 9"/>
          <p:cNvSpPr/>
          <p:nvPr/>
        </p:nvSpPr>
        <p:spPr>
          <a:xfrm>
            <a:off x="5684838" y="639421"/>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Training Labels</a:t>
            </a:r>
          </a:p>
        </p:txBody>
      </p:sp>
      <p:grpSp>
        <p:nvGrpSpPr>
          <p:cNvPr id="16388" name="Group 12"/>
          <p:cNvGrpSpPr>
            <a:grpSpLocks/>
          </p:cNvGrpSpPr>
          <p:nvPr/>
        </p:nvGrpSpPr>
        <p:grpSpPr bwMode="auto">
          <a:xfrm>
            <a:off x="76200" y="1218859"/>
            <a:ext cx="2438400" cy="2849562"/>
            <a:chOff x="228600" y="1417320"/>
            <a:chExt cx="2438400" cy="2849880"/>
          </a:xfrm>
        </p:grpSpPr>
        <p:pic>
          <p:nvPicPr>
            <p:cNvPr id="164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1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latin typeface="Arial"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black"/>
                </a:solidFill>
              </a:endParaRPr>
            </a:p>
          </p:txBody>
        </p:sp>
      </p:grpSp>
      <p:sp>
        <p:nvSpPr>
          <p:cNvPr id="12" name="Rounded Rectangle 11"/>
          <p:cNvSpPr/>
          <p:nvPr/>
        </p:nvSpPr>
        <p:spPr>
          <a:xfrm>
            <a:off x="5638800" y="2087221"/>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Classifier Training</a:t>
            </a:r>
          </a:p>
        </p:txBody>
      </p:sp>
      <p:sp>
        <p:nvSpPr>
          <p:cNvPr id="16390" name="TextBox 13"/>
          <p:cNvSpPr txBox="1">
            <a:spLocks noChangeArrowheads="1"/>
          </p:cNvSpPr>
          <p:nvPr/>
        </p:nvSpPr>
        <p:spPr bwMode="auto">
          <a:xfrm>
            <a:off x="3632200" y="639421"/>
            <a:ext cx="1473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a:solidFill>
                  <a:srgbClr val="000000"/>
                </a:solidFill>
                <a:latin typeface="Arial" charset="0"/>
              </a:rPr>
              <a:t>Training</a:t>
            </a:r>
          </a:p>
        </p:txBody>
      </p:sp>
      <p:sp>
        <p:nvSpPr>
          <p:cNvPr id="15" name="Rounded Rectangle 14"/>
          <p:cNvSpPr/>
          <p:nvPr/>
        </p:nvSpPr>
        <p:spPr>
          <a:xfrm>
            <a:off x="3200400" y="2087221"/>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Image Features</a:t>
            </a:r>
          </a:p>
        </p:txBody>
      </p:sp>
      <p:sp>
        <p:nvSpPr>
          <p:cNvPr id="16" name="Right Arrow 15"/>
          <p:cNvSpPr/>
          <p:nvPr/>
        </p:nvSpPr>
        <p:spPr>
          <a:xfrm>
            <a:off x="2590800" y="2392021"/>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ight Arrow 16"/>
          <p:cNvSpPr/>
          <p:nvPr/>
        </p:nvSpPr>
        <p:spPr>
          <a:xfrm>
            <a:off x="5029200" y="2392021"/>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ight Arrow 17"/>
          <p:cNvSpPr/>
          <p:nvPr/>
        </p:nvSpPr>
        <p:spPr>
          <a:xfrm rot="5400000">
            <a:off x="6248400" y="1630021"/>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639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668496"/>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ounded Rectangle 18"/>
          <p:cNvSpPr/>
          <p:nvPr/>
        </p:nvSpPr>
        <p:spPr>
          <a:xfrm>
            <a:off x="2743200" y="4754221"/>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Image Features</a:t>
            </a:r>
          </a:p>
        </p:txBody>
      </p:sp>
      <p:sp>
        <p:nvSpPr>
          <p:cNvPr id="20" name="Right Arrow 19"/>
          <p:cNvSpPr/>
          <p:nvPr/>
        </p:nvSpPr>
        <p:spPr>
          <a:xfrm>
            <a:off x="2133600" y="5059021"/>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398" name="TextBox 20"/>
          <p:cNvSpPr txBox="1">
            <a:spLocks noChangeArrowheads="1"/>
          </p:cNvSpPr>
          <p:nvPr/>
        </p:nvSpPr>
        <p:spPr bwMode="auto">
          <a:xfrm>
            <a:off x="3810000" y="3992221"/>
            <a:ext cx="13239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dirty="0">
                <a:solidFill>
                  <a:srgbClr val="000000"/>
                </a:solidFill>
                <a:latin typeface="Arial" charset="0"/>
              </a:rPr>
              <a:t>Testing</a:t>
            </a:r>
          </a:p>
        </p:txBody>
      </p:sp>
      <p:sp>
        <p:nvSpPr>
          <p:cNvPr id="16399" name="TextBox 21"/>
          <p:cNvSpPr txBox="1">
            <a:spLocks noChangeArrowheads="1"/>
          </p:cNvSpPr>
          <p:nvPr/>
        </p:nvSpPr>
        <p:spPr bwMode="auto">
          <a:xfrm>
            <a:off x="457200" y="5709896"/>
            <a:ext cx="1689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Test Image</a:t>
            </a:r>
          </a:p>
        </p:txBody>
      </p:sp>
      <p:sp>
        <p:nvSpPr>
          <p:cNvPr id="23" name="Right Arrow 22"/>
          <p:cNvSpPr/>
          <p:nvPr/>
        </p:nvSpPr>
        <p:spPr>
          <a:xfrm>
            <a:off x="7315200" y="2392021"/>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ounded Rectangle 23"/>
          <p:cNvSpPr/>
          <p:nvPr/>
        </p:nvSpPr>
        <p:spPr>
          <a:xfrm>
            <a:off x="7924800" y="2163421"/>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rPr>
              <a:t>Trained Classifier</a:t>
            </a:r>
          </a:p>
        </p:txBody>
      </p:sp>
      <p:sp>
        <p:nvSpPr>
          <p:cNvPr id="25" name="Rounded Rectangle 24"/>
          <p:cNvSpPr/>
          <p:nvPr/>
        </p:nvSpPr>
        <p:spPr>
          <a:xfrm>
            <a:off x="5181600" y="4754221"/>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Trained Classifier</a:t>
            </a:r>
          </a:p>
        </p:txBody>
      </p:sp>
      <p:sp>
        <p:nvSpPr>
          <p:cNvPr id="26" name="Right Arrow 25"/>
          <p:cNvSpPr/>
          <p:nvPr/>
        </p:nvSpPr>
        <p:spPr>
          <a:xfrm>
            <a:off x="4572000" y="5059021"/>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ight Arrow 26"/>
          <p:cNvSpPr/>
          <p:nvPr/>
        </p:nvSpPr>
        <p:spPr>
          <a:xfrm>
            <a:off x="7010400" y="5059021"/>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TextBox 27"/>
          <p:cNvSpPr txBox="1">
            <a:spLocks noChangeArrowheads="1"/>
          </p:cNvSpPr>
          <p:nvPr/>
        </p:nvSpPr>
        <p:spPr bwMode="auto">
          <a:xfrm>
            <a:off x="7620000" y="5241584"/>
            <a:ext cx="1397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a:solidFill>
                  <a:srgbClr val="FF0000"/>
                </a:solidFill>
                <a:latin typeface="Arial" charset="0"/>
              </a:rPr>
              <a:t>Outdoor</a:t>
            </a:r>
          </a:p>
        </p:txBody>
      </p:sp>
      <p:sp>
        <p:nvSpPr>
          <p:cNvPr id="29" name="TextBox 28"/>
          <p:cNvSpPr txBox="1">
            <a:spLocks noChangeArrowheads="1"/>
          </p:cNvSpPr>
          <p:nvPr/>
        </p:nvSpPr>
        <p:spPr bwMode="auto">
          <a:xfrm>
            <a:off x="7588250" y="4708184"/>
            <a:ext cx="15557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Prediction</a:t>
            </a:r>
          </a:p>
        </p:txBody>
      </p:sp>
      <p:sp>
        <p:nvSpPr>
          <p:cNvPr id="30" name="Rounded Rectangle 29"/>
          <p:cNvSpPr/>
          <p:nvPr/>
        </p:nvSpPr>
        <p:spPr>
          <a:xfrm>
            <a:off x="7635875" y="4571659"/>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black"/>
              </a:solidFill>
            </a:endParaRPr>
          </a:p>
        </p:txBody>
      </p:sp>
      <p:sp>
        <p:nvSpPr>
          <p:cNvPr id="2" name="Rectangle 1"/>
          <p:cNvSpPr/>
          <p:nvPr/>
        </p:nvSpPr>
        <p:spPr>
          <a:xfrm>
            <a:off x="2537189" y="6404926"/>
            <a:ext cx="5905573" cy="369332"/>
          </a:xfrm>
          <a:prstGeom prst="rect">
            <a:avLst/>
          </a:prstGeom>
        </p:spPr>
        <p:txBody>
          <a:bodyPr wrap="square">
            <a:spAutoFit/>
          </a:bodyPr>
          <a:lstStyle/>
          <a:p>
            <a:r>
              <a:rPr lang="en-US" dirty="0">
                <a:hlinkClick r:id="rId7"/>
              </a:rPr>
              <a:t>http://cs.brown.edu/courses/cs143/lectures/15.</a:t>
            </a:r>
            <a:r>
              <a:rPr lang="en-US" dirty="0" smtClean="0">
                <a:hlinkClick r:id="rId7"/>
              </a:rPr>
              <a:t>ppt</a:t>
            </a:r>
            <a:r>
              <a:rPr lang="en-US" dirty="0" smtClean="0"/>
              <a:t> </a:t>
            </a:r>
            <a:endParaRPr lang="en-US" dirty="0"/>
          </a:p>
        </p:txBody>
      </p:sp>
    </p:spTree>
    <p:extLst>
      <p:ext uri="{BB962C8B-B14F-4D97-AF65-F5344CB8AC3E}">
        <p14:creationId xmlns:p14="http://schemas.microsoft.com/office/powerpoint/2010/main" val="943063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28650" y="169728"/>
            <a:ext cx="7886700" cy="1325563"/>
          </a:xfrm>
        </p:spPr>
        <p:txBody>
          <a:bodyPr/>
          <a:lstStyle/>
          <a:p>
            <a:pPr eaLnBrk="1" hangingPunct="1"/>
            <a:endParaRPr lang="en-US">
              <a:latin typeface="Calibri" charset="0"/>
            </a:endParaRPr>
          </a:p>
        </p:txBody>
      </p:sp>
      <p:sp>
        <p:nvSpPr>
          <p:cNvPr id="49155" name="Content Placeholder 2"/>
          <p:cNvSpPr>
            <a:spLocks noGrp="1"/>
          </p:cNvSpPr>
          <p:nvPr>
            <p:ph idx="1"/>
          </p:nvPr>
        </p:nvSpPr>
        <p:spPr>
          <a:xfrm>
            <a:off x="628650" y="1630227"/>
            <a:ext cx="7886700" cy="4351338"/>
          </a:xfrm>
        </p:spPr>
        <p:txBody>
          <a:bodyPr/>
          <a:lstStyle/>
          <a:p>
            <a:pPr eaLnBrk="1" hangingPunct="1"/>
            <a:endParaRPr lang="en-US">
              <a:latin typeface="Calibri" charset="0"/>
            </a:endParaRPr>
          </a:p>
        </p:txBody>
      </p:sp>
      <p:pic>
        <p:nvPicPr>
          <p:cNvPr id="49156"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02"/>
            <a:ext cx="9144000" cy="648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2538393" y="6272959"/>
            <a:ext cx="4430044" cy="369332"/>
          </a:xfrm>
          <a:prstGeom prst="rect">
            <a:avLst/>
          </a:prstGeom>
        </p:spPr>
        <p:txBody>
          <a:bodyPr wrap="none">
            <a:spAutoFit/>
          </a:bodyPr>
          <a:lstStyle/>
          <a:p>
            <a:r>
              <a:rPr lang="en-US" dirty="0" smtClean="0">
                <a:hlinkClick r:id="rId3"/>
              </a:rPr>
              <a:t>cs.brown.edu</a:t>
            </a:r>
            <a:r>
              <a:rPr lang="en-US" dirty="0">
                <a:hlinkClick r:id="rId3"/>
              </a:rPr>
              <a:t>/courses/cs143/lectures/17.</a:t>
            </a:r>
            <a:r>
              <a:rPr lang="en-US" dirty="0" smtClean="0">
                <a:hlinkClick r:id="rId3"/>
              </a:rPr>
              <a:t>ppt</a:t>
            </a:r>
            <a:r>
              <a:rPr lang="en-US" dirty="0" smtClean="0"/>
              <a:t> </a:t>
            </a:r>
            <a:endParaRPr lang="en-US" dirty="0"/>
          </a:p>
        </p:txBody>
      </p:sp>
    </p:spTree>
    <p:extLst>
      <p:ext uri="{BB962C8B-B14F-4D97-AF65-F5344CB8AC3E}">
        <p14:creationId xmlns:p14="http://schemas.microsoft.com/office/powerpoint/2010/main" val="258248398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94007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813" y="501134"/>
            <a:ext cx="8581869" cy="5909310"/>
          </a:xfrm>
          <a:prstGeom prst="rect">
            <a:avLst/>
          </a:prstGeom>
        </p:spPr>
        <p:txBody>
          <a:bodyPr wrap="square">
            <a:spAutoFit/>
          </a:bodyPr>
          <a:lstStyle/>
          <a:p>
            <a:r>
              <a:rPr lang="en-US" sz="2400" dirty="0">
                <a:hlinkClick r:id="rId2"/>
              </a:rPr>
              <a:t>http://</a:t>
            </a:r>
            <a:r>
              <a:rPr lang="en-US" sz="2400" dirty="0" smtClean="0">
                <a:hlinkClick r:id="rId2"/>
              </a:rPr>
              <a:t>en.wikipedia.org/wiki/Database</a:t>
            </a:r>
            <a:r>
              <a:rPr lang="en-US" sz="2400" dirty="0" smtClean="0"/>
              <a:t> </a:t>
            </a:r>
          </a:p>
          <a:p>
            <a:endParaRPr lang="en-US" sz="2400" dirty="0"/>
          </a:p>
          <a:p>
            <a:r>
              <a:rPr lang="en-US" sz="2400" dirty="0"/>
              <a:t>A </a:t>
            </a:r>
            <a:r>
              <a:rPr lang="en-US" sz="2400" b="1" dirty="0"/>
              <a:t>database</a:t>
            </a:r>
            <a:r>
              <a:rPr lang="en-US" sz="2400" dirty="0"/>
              <a:t> is an organized collection of </a:t>
            </a:r>
            <a:r>
              <a:rPr lang="en-US" sz="2400" dirty="0">
                <a:hlinkClick r:id="rId3" tooltip="Data (computing)"/>
              </a:rPr>
              <a:t>data</a:t>
            </a:r>
            <a:r>
              <a:rPr lang="en-US" sz="2400" dirty="0"/>
              <a:t>.</a:t>
            </a:r>
            <a:r>
              <a:rPr lang="en-US" sz="2400" baseline="30000" dirty="0">
                <a:hlinkClick r:id="rId4"/>
              </a:rPr>
              <a:t>[1]</a:t>
            </a:r>
            <a:r>
              <a:rPr lang="en-US" sz="2400" dirty="0"/>
              <a:t> The data is typically organized to model aspects of reality in a way that supports processes requiring information. For example, modelling the availability of rooms in hotels in a way that supports finding a hotel with vacancies</a:t>
            </a:r>
            <a:r>
              <a:rPr lang="en-US" sz="2400" dirty="0" smtClean="0"/>
              <a:t>.</a:t>
            </a:r>
          </a:p>
          <a:p>
            <a:endParaRPr lang="en-US" sz="2400" dirty="0"/>
          </a:p>
          <a:p>
            <a:r>
              <a:rPr lang="en-US" sz="2400" b="1" dirty="0"/>
              <a:t>Database management systems</a:t>
            </a:r>
            <a:r>
              <a:rPr lang="en-US" sz="2400" dirty="0"/>
              <a:t> are </a:t>
            </a:r>
            <a:r>
              <a:rPr lang="en-US" sz="2400" dirty="0" smtClean="0">
                <a:hlinkClick r:id="rId5" tooltip="Computer software"/>
              </a:rPr>
              <a:t>computer software</a:t>
            </a:r>
            <a:r>
              <a:rPr lang="en-US" sz="2400" dirty="0"/>
              <a:t> </a:t>
            </a:r>
            <a:r>
              <a:rPr lang="en-US" sz="2400" dirty="0" smtClean="0"/>
              <a:t> </a:t>
            </a:r>
          </a:p>
          <a:p>
            <a:r>
              <a:rPr lang="en-US" sz="2400" dirty="0" smtClean="0"/>
              <a:t>applications </a:t>
            </a:r>
            <a:r>
              <a:rPr lang="en-US" sz="2400" dirty="0"/>
              <a:t>that interact with the user, other applications, and the database itself to capture and analyze data. A general-purpose DBMS is designed to allow the definition, creation, querying, update, and administration of databases. Well-known DBMSs include </a:t>
            </a:r>
            <a:r>
              <a:rPr lang="en-US" sz="2400" dirty="0">
                <a:hlinkClick r:id="rId6" tooltip="MySQL"/>
              </a:rPr>
              <a:t>MySQL</a:t>
            </a:r>
            <a:r>
              <a:rPr lang="en-US" sz="2400" dirty="0"/>
              <a:t>, </a:t>
            </a:r>
            <a:r>
              <a:rPr lang="en-US" sz="2400" dirty="0">
                <a:hlinkClick r:id="rId7" tooltip="PostgreSQL"/>
              </a:rPr>
              <a:t>PostgreSQL</a:t>
            </a:r>
            <a:r>
              <a:rPr lang="en-US" sz="2400" dirty="0"/>
              <a:t>, </a:t>
            </a:r>
            <a:r>
              <a:rPr lang="en-US" sz="2400" dirty="0">
                <a:hlinkClick r:id="rId8" tooltip="Microsoft SQL Server"/>
              </a:rPr>
              <a:t>Microsoft </a:t>
            </a:r>
            <a:r>
              <a:rPr lang="en-US" sz="2400" dirty="0" smtClean="0">
                <a:hlinkClick r:id="rId8" tooltip="Microsoft SQL Server"/>
              </a:rPr>
              <a:t>SQL Server</a:t>
            </a:r>
            <a:r>
              <a:rPr lang="en-US" sz="2400" dirty="0"/>
              <a:t>, </a:t>
            </a:r>
            <a:r>
              <a:rPr lang="en-US" sz="2400" dirty="0">
                <a:hlinkClick r:id="rId9" tooltip="Oracle Database"/>
              </a:rPr>
              <a:t>Oracle</a:t>
            </a:r>
            <a:r>
              <a:rPr lang="en-US" sz="2400" dirty="0"/>
              <a:t>, </a:t>
            </a:r>
            <a:r>
              <a:rPr lang="en-US" sz="2400" dirty="0" smtClean="0">
                <a:hlinkClick r:id="rId10" tooltip="Sybase"/>
              </a:rPr>
              <a:t>Sybase</a:t>
            </a:r>
            <a:endParaRPr lang="en-US" sz="2400" dirty="0" smtClean="0"/>
          </a:p>
          <a:p>
            <a:r>
              <a:rPr lang="en-US" sz="2400" dirty="0" smtClean="0"/>
              <a:t>and</a:t>
            </a:r>
            <a:r>
              <a:rPr lang="en-US" sz="2400" dirty="0"/>
              <a:t> </a:t>
            </a:r>
            <a:r>
              <a:rPr lang="en-US" sz="2400" dirty="0">
                <a:hlinkClick r:id="rId11" tooltip="IBM DB2"/>
              </a:rPr>
              <a:t>IBM DB2</a:t>
            </a:r>
            <a:endParaRPr lang="en-US" sz="2400" dirty="0"/>
          </a:p>
          <a:p>
            <a:endParaRPr lang="en-US" dirty="0"/>
          </a:p>
        </p:txBody>
      </p:sp>
    </p:spTree>
    <p:extLst>
      <p:ext uri="{BB962C8B-B14F-4D97-AF65-F5344CB8AC3E}">
        <p14:creationId xmlns:p14="http://schemas.microsoft.com/office/powerpoint/2010/main" val="391799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726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465" y="76048"/>
            <a:ext cx="9144000" cy="6750349"/>
          </a:xfrm>
          <a:prstGeom prst="rect">
            <a:avLst/>
          </a:prstGeom>
        </p:spPr>
      </p:pic>
    </p:spTree>
    <p:extLst>
      <p:ext uri="{BB962C8B-B14F-4D97-AF65-F5344CB8AC3E}">
        <p14:creationId xmlns:p14="http://schemas.microsoft.com/office/powerpoint/2010/main" val="36353956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r>
              <a:rPr lang="en-US" altLang="en-US"/>
              <a:t>14.</a:t>
            </a:r>
            <a:fld id="{536EFFF8-94BA-40B4-A2F6-7ABA1E7B8DF3}" type="slidenum">
              <a:rPr lang="en-US" altLang="en-US"/>
              <a:pPr/>
              <a:t>41</a:t>
            </a:fld>
            <a:endParaRPr lang="en-US" altLang="en-US"/>
          </a:p>
        </p:txBody>
      </p:sp>
      <p:sp>
        <p:nvSpPr>
          <p:cNvPr id="1831938" name="Text Box 2"/>
          <p:cNvSpPr txBox="1">
            <a:spLocks noChangeArrowheads="1"/>
          </p:cNvSpPr>
          <p:nvPr/>
        </p:nvSpPr>
        <p:spPr bwMode="auto">
          <a:xfrm>
            <a:off x="0" y="0"/>
            <a:ext cx="4765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latin typeface="Times New Roman" panose="02020603050405020304" pitchFamily="18" charset="0"/>
              </a:rPr>
              <a:t>Relational database model</a:t>
            </a:r>
          </a:p>
        </p:txBody>
      </p:sp>
      <p:sp>
        <p:nvSpPr>
          <p:cNvPr id="1831939" name="Rectangle 3"/>
          <p:cNvSpPr>
            <a:spLocks noChangeArrowheads="1"/>
          </p:cNvSpPr>
          <p:nvPr/>
        </p:nvSpPr>
        <p:spPr bwMode="auto">
          <a:xfrm>
            <a:off x="0" y="558385"/>
            <a:ext cx="8915400" cy="137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800" b="0" dirty="0">
                <a:latin typeface="Times New Roman" panose="02020603050405020304" pitchFamily="18" charset="0"/>
              </a:rPr>
              <a:t>In the relational model, data is organized in two-dimensional tables called relations. The tables or relations are, however, related to each other, as we will see shortly.</a:t>
            </a:r>
          </a:p>
        </p:txBody>
      </p:sp>
      <p:sp>
        <p:nvSpPr>
          <p:cNvPr id="1831940" name="Text Box 4"/>
          <p:cNvSpPr txBox="1">
            <a:spLocks noChangeArrowheads="1"/>
          </p:cNvSpPr>
          <p:nvPr/>
        </p:nvSpPr>
        <p:spPr bwMode="auto">
          <a:xfrm>
            <a:off x="76200" y="5892385"/>
            <a:ext cx="8374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folHlink"/>
                </a:solidFill>
                <a:latin typeface="Times New Roman" panose="02020603050405020304" pitchFamily="18" charset="0"/>
              </a:rPr>
              <a:t>Figure 14.5  </a:t>
            </a:r>
            <a:r>
              <a:rPr lang="en-US" altLang="en-US" sz="2000">
                <a:latin typeface="Times New Roman" panose="02020603050405020304" pitchFamily="18" charset="0"/>
              </a:rPr>
              <a:t>An example of the relational model representing a university</a:t>
            </a:r>
          </a:p>
        </p:txBody>
      </p:sp>
      <p:pic>
        <p:nvPicPr>
          <p:cNvPr id="1831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2163348"/>
            <a:ext cx="5932487" cy="355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51286" y="6488668"/>
            <a:ext cx="6400800" cy="369332"/>
          </a:xfrm>
          <a:prstGeom prst="rect">
            <a:avLst/>
          </a:prstGeom>
        </p:spPr>
        <p:txBody>
          <a:bodyPr wrap="square">
            <a:spAutoFit/>
          </a:bodyPr>
          <a:lstStyle/>
          <a:p>
            <a:r>
              <a:rPr lang="en-US" dirty="0">
                <a:hlinkClick r:id="rId4"/>
              </a:rPr>
              <a:t>http://</a:t>
            </a:r>
            <a:r>
              <a:rPr lang="en-US" dirty="0" smtClean="0">
                <a:hlinkClick r:id="rId4"/>
              </a:rPr>
              <a:t>www.csie.kuas.edu.tw/course/CS/old/english/ch-14.ppt</a:t>
            </a:r>
            <a:r>
              <a:rPr lang="en-US" dirty="0" smtClean="0"/>
              <a:t> </a:t>
            </a:r>
            <a:endParaRPr lang="en-US" dirty="0"/>
          </a:p>
        </p:txBody>
      </p:sp>
    </p:spTree>
    <p:extLst>
      <p:ext uri="{BB962C8B-B14F-4D97-AF65-F5344CB8AC3E}">
        <p14:creationId xmlns:p14="http://schemas.microsoft.com/office/powerpoint/2010/main" val="2935479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092" y="524577"/>
            <a:ext cx="8132164" cy="6647974"/>
          </a:xfrm>
          <a:prstGeom prst="rect">
            <a:avLst/>
          </a:prstGeom>
        </p:spPr>
        <p:txBody>
          <a:bodyPr wrap="square">
            <a:spAutoFit/>
          </a:bodyPr>
          <a:lstStyle/>
          <a:p>
            <a:r>
              <a:rPr lang="en-US" sz="2400" dirty="0">
                <a:solidFill>
                  <a:srgbClr val="333333"/>
                </a:solidFill>
              </a:rPr>
              <a:t>What is SQL?</a:t>
            </a:r>
          </a:p>
          <a:p>
            <a:pPr>
              <a:buFont typeface="Arial" panose="020B0604020202020204" pitchFamily="34" charset="0"/>
              <a:buChar char="•"/>
            </a:pPr>
            <a:r>
              <a:rPr lang="en-US" sz="2400" dirty="0">
                <a:solidFill>
                  <a:srgbClr val="333333"/>
                </a:solidFill>
              </a:rPr>
              <a:t>SQL stands for Structured Query Language</a:t>
            </a:r>
          </a:p>
          <a:p>
            <a:pPr>
              <a:buFont typeface="Arial" panose="020B0604020202020204" pitchFamily="34" charset="0"/>
              <a:buChar char="•"/>
            </a:pPr>
            <a:r>
              <a:rPr lang="en-US" sz="2400" dirty="0">
                <a:solidFill>
                  <a:srgbClr val="333333"/>
                </a:solidFill>
              </a:rPr>
              <a:t>SQL lets you access and manipulate databases</a:t>
            </a:r>
          </a:p>
          <a:p>
            <a:pPr>
              <a:buFont typeface="Arial" panose="020B0604020202020204" pitchFamily="34" charset="0"/>
              <a:buChar char="•"/>
            </a:pPr>
            <a:r>
              <a:rPr lang="en-US" sz="2400" dirty="0">
                <a:solidFill>
                  <a:srgbClr val="333333"/>
                </a:solidFill>
              </a:rPr>
              <a:t>SQL is an ANSI (American National Standards Institute) </a:t>
            </a:r>
            <a:r>
              <a:rPr lang="en-US" sz="2400" dirty="0" smtClean="0">
                <a:solidFill>
                  <a:srgbClr val="333333"/>
                </a:solidFill>
              </a:rPr>
              <a:t>standard</a:t>
            </a:r>
          </a:p>
          <a:p>
            <a:pPr>
              <a:buFont typeface="Arial" panose="020B0604020202020204" pitchFamily="34" charset="0"/>
              <a:buChar char="•"/>
            </a:pPr>
            <a:endParaRPr lang="en-US" sz="2400" b="0" i="0" dirty="0">
              <a:solidFill>
                <a:srgbClr val="333333"/>
              </a:solidFill>
              <a:effectLst/>
            </a:endParaRPr>
          </a:p>
          <a:p>
            <a:r>
              <a:rPr lang="en-US" sz="2400" dirty="0"/>
              <a:t>RDBMS stands for Relational Database Management System.</a:t>
            </a:r>
          </a:p>
          <a:p>
            <a:r>
              <a:rPr lang="en-US" sz="2400" dirty="0"/>
              <a:t>RDBMS is the basis for SQL, and for all modern database systems such as MS SQL Server, IBM DB2, Oracle, MySQL, and Microsoft Access.</a:t>
            </a:r>
          </a:p>
          <a:p>
            <a:endParaRPr lang="en-US" sz="2400" dirty="0" smtClean="0"/>
          </a:p>
          <a:p>
            <a:r>
              <a:rPr lang="en-US" sz="2400" dirty="0" smtClean="0"/>
              <a:t>The </a:t>
            </a:r>
            <a:r>
              <a:rPr lang="en-US" sz="2400" dirty="0"/>
              <a:t>data in RDBMS is stored in database objects called tables.</a:t>
            </a:r>
          </a:p>
          <a:p>
            <a:r>
              <a:rPr lang="en-US" sz="2400" dirty="0"/>
              <a:t>A table is a collection of related data entries and it consists of columns and rows</a:t>
            </a:r>
            <a:r>
              <a:rPr lang="en-US" sz="2400" dirty="0" smtClean="0"/>
              <a:t>.</a:t>
            </a:r>
          </a:p>
          <a:p>
            <a:endParaRPr lang="en-US" dirty="0"/>
          </a:p>
          <a:p>
            <a:endParaRPr lang="en-US" dirty="0" smtClean="0"/>
          </a:p>
          <a:p>
            <a:r>
              <a:rPr lang="en-US" dirty="0">
                <a:hlinkClick r:id="rId2"/>
              </a:rPr>
              <a:t>http://www.w3schools.com/sql/sql_intro.asp</a:t>
            </a:r>
            <a:r>
              <a:rPr lang="en-US" dirty="0"/>
              <a:t> </a:t>
            </a:r>
          </a:p>
          <a:p>
            <a:endParaRPr lang="en-US" dirty="0"/>
          </a:p>
          <a:p>
            <a:pPr>
              <a:buFont typeface="Arial" panose="020B0604020202020204" pitchFamily="34" charset="0"/>
              <a:buChar char="•"/>
            </a:pPr>
            <a:endParaRPr lang="en-US" b="0" i="0" dirty="0">
              <a:solidFill>
                <a:srgbClr val="333333"/>
              </a:solidFill>
              <a:effectLst/>
              <a:latin typeface="Verdana" panose="020B0604030504040204" pitchFamily="34" charset="0"/>
            </a:endParaRPr>
          </a:p>
        </p:txBody>
      </p:sp>
    </p:spTree>
    <p:extLst>
      <p:ext uri="{BB962C8B-B14F-4D97-AF65-F5344CB8AC3E}">
        <p14:creationId xmlns:p14="http://schemas.microsoft.com/office/powerpoint/2010/main" val="14186787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r>
              <a:rPr lang="en-US" altLang="en-US"/>
              <a:t>14.</a:t>
            </a:r>
            <a:fld id="{D31F6578-8F98-446E-8827-6B5A82BC9072}" type="slidenum">
              <a:rPr lang="en-US" altLang="en-US"/>
              <a:pPr/>
              <a:t>43</a:t>
            </a:fld>
            <a:endParaRPr lang="en-US" altLang="en-US"/>
          </a:p>
        </p:txBody>
      </p:sp>
      <p:sp>
        <p:nvSpPr>
          <p:cNvPr id="1674242" name="Text Box 2"/>
          <p:cNvSpPr txBox="1">
            <a:spLocks noChangeArrowheads="1"/>
          </p:cNvSpPr>
          <p:nvPr/>
        </p:nvSpPr>
        <p:spPr bwMode="auto">
          <a:xfrm>
            <a:off x="0" y="0"/>
            <a:ext cx="1223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latin typeface="Times New Roman" panose="02020603050405020304" pitchFamily="18" charset="0"/>
              </a:rPr>
              <a:t>Insert</a:t>
            </a:r>
          </a:p>
        </p:txBody>
      </p:sp>
      <p:sp>
        <p:nvSpPr>
          <p:cNvPr id="1674243" name="Rectangle 3"/>
          <p:cNvSpPr>
            <a:spLocks noChangeArrowheads="1"/>
          </p:cNvSpPr>
          <p:nvPr/>
        </p:nvSpPr>
        <p:spPr bwMode="auto">
          <a:xfrm>
            <a:off x="0" y="685800"/>
            <a:ext cx="8915400" cy="1800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800" b="0">
                <a:latin typeface="Times New Roman" panose="02020603050405020304" pitchFamily="18" charset="0"/>
              </a:rPr>
              <a:t>The </a:t>
            </a:r>
            <a:r>
              <a:rPr lang="en-US" altLang="en-US" sz="2800" i="1">
                <a:solidFill>
                  <a:schemeClr val="folHlink"/>
                </a:solidFill>
                <a:latin typeface="Times New Roman" panose="02020603050405020304" pitchFamily="18" charset="0"/>
              </a:rPr>
              <a:t>insert operation</a:t>
            </a:r>
            <a:r>
              <a:rPr lang="en-US" altLang="en-US" sz="2800" b="0">
                <a:latin typeface="Times New Roman" panose="02020603050405020304" pitchFamily="18" charset="0"/>
              </a:rPr>
              <a:t> is a unary operation—that is, it is applied to a single relation. The operation inserts a new tuple into the relation. The insert operation uses the following format:</a:t>
            </a:r>
          </a:p>
        </p:txBody>
      </p:sp>
      <p:pic>
        <p:nvPicPr>
          <p:cNvPr id="1674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638" y="2243138"/>
            <a:ext cx="3281362" cy="103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4247" name="Text Box 7"/>
          <p:cNvSpPr txBox="1">
            <a:spLocks noChangeArrowheads="1"/>
          </p:cNvSpPr>
          <p:nvPr/>
        </p:nvSpPr>
        <p:spPr bwMode="auto">
          <a:xfrm>
            <a:off x="1928813" y="6248400"/>
            <a:ext cx="5494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folHlink"/>
                </a:solidFill>
                <a:latin typeface="Times New Roman" panose="02020603050405020304" pitchFamily="18" charset="0"/>
              </a:rPr>
              <a:t>Figure 14.7  </a:t>
            </a:r>
            <a:r>
              <a:rPr lang="en-US" altLang="en-US" sz="2000">
                <a:latin typeface="Times New Roman" panose="02020603050405020304" pitchFamily="18" charset="0"/>
              </a:rPr>
              <a:t>An example of an insert operation</a:t>
            </a:r>
          </a:p>
        </p:txBody>
      </p:sp>
      <p:pic>
        <p:nvPicPr>
          <p:cNvPr id="1674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29000"/>
            <a:ext cx="8583613"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53063" y="0"/>
            <a:ext cx="6400800" cy="369332"/>
          </a:xfrm>
          <a:prstGeom prst="rect">
            <a:avLst/>
          </a:prstGeom>
        </p:spPr>
        <p:txBody>
          <a:bodyPr wrap="square">
            <a:spAutoFit/>
          </a:bodyPr>
          <a:lstStyle/>
          <a:p>
            <a:r>
              <a:rPr lang="en-US" dirty="0">
                <a:hlinkClick r:id="rId5"/>
              </a:rPr>
              <a:t>http://</a:t>
            </a:r>
            <a:r>
              <a:rPr lang="en-US" dirty="0" smtClean="0">
                <a:hlinkClick r:id="rId5"/>
              </a:rPr>
              <a:t>www.csie.kuas.edu.tw/course/CS/old/english/ch-14.ppt</a:t>
            </a:r>
            <a:r>
              <a:rPr lang="en-US" dirty="0" smtClean="0"/>
              <a:t> </a:t>
            </a:r>
            <a:endParaRPr lang="en-US" dirty="0"/>
          </a:p>
        </p:txBody>
      </p:sp>
    </p:spTree>
    <p:extLst>
      <p:ext uri="{BB962C8B-B14F-4D97-AF65-F5344CB8AC3E}">
        <p14:creationId xmlns:p14="http://schemas.microsoft.com/office/powerpoint/2010/main" val="28365359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r>
              <a:rPr lang="en-US" altLang="en-US"/>
              <a:t>14.</a:t>
            </a:r>
            <a:fld id="{A8DF2814-05B7-47B0-A2A6-ECA867604E4C}" type="slidenum">
              <a:rPr lang="en-US" altLang="en-US"/>
              <a:pPr/>
              <a:t>44</a:t>
            </a:fld>
            <a:endParaRPr lang="en-US" altLang="en-US"/>
          </a:p>
        </p:txBody>
      </p:sp>
      <p:sp>
        <p:nvSpPr>
          <p:cNvPr id="1838082" name="Text Box 2"/>
          <p:cNvSpPr txBox="1">
            <a:spLocks noChangeArrowheads="1"/>
          </p:cNvSpPr>
          <p:nvPr/>
        </p:nvSpPr>
        <p:spPr bwMode="auto">
          <a:xfrm>
            <a:off x="0" y="0"/>
            <a:ext cx="1268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latin typeface="Times New Roman" panose="02020603050405020304" pitchFamily="18" charset="0"/>
              </a:rPr>
              <a:t>Delete</a:t>
            </a:r>
          </a:p>
        </p:txBody>
      </p:sp>
      <p:sp>
        <p:nvSpPr>
          <p:cNvPr id="1838083" name="Rectangle 3"/>
          <p:cNvSpPr>
            <a:spLocks noChangeArrowheads="1"/>
          </p:cNvSpPr>
          <p:nvPr/>
        </p:nvSpPr>
        <p:spPr bwMode="auto">
          <a:xfrm>
            <a:off x="0" y="685800"/>
            <a:ext cx="8915400" cy="137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800" b="0">
                <a:latin typeface="Times New Roman" panose="02020603050405020304" pitchFamily="18" charset="0"/>
              </a:rPr>
              <a:t>The delete operation is also a unary operation. The operation deletes a tuple defined by a criterion from the relation. The delete operation uses the following format:</a:t>
            </a:r>
          </a:p>
        </p:txBody>
      </p:sp>
      <p:sp>
        <p:nvSpPr>
          <p:cNvPr id="1838085" name="Text Box 5"/>
          <p:cNvSpPr txBox="1">
            <a:spLocks noChangeArrowheads="1"/>
          </p:cNvSpPr>
          <p:nvPr/>
        </p:nvSpPr>
        <p:spPr bwMode="auto">
          <a:xfrm>
            <a:off x="1928813" y="6248400"/>
            <a:ext cx="5367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folHlink"/>
                </a:solidFill>
                <a:latin typeface="Times New Roman" panose="02020603050405020304" pitchFamily="18" charset="0"/>
              </a:rPr>
              <a:t>Figure 14.8  </a:t>
            </a:r>
            <a:r>
              <a:rPr lang="en-US" altLang="en-US" sz="2000">
                <a:latin typeface="Times New Roman" panose="02020603050405020304" pitchFamily="18" charset="0"/>
              </a:rPr>
              <a:t>An example of a delete operation</a:t>
            </a:r>
          </a:p>
        </p:txBody>
      </p:sp>
      <p:pic>
        <p:nvPicPr>
          <p:cNvPr id="18380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663" y="2057400"/>
            <a:ext cx="3081337"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80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3352800"/>
            <a:ext cx="7615237"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53063" y="0"/>
            <a:ext cx="6400800" cy="369332"/>
          </a:xfrm>
          <a:prstGeom prst="rect">
            <a:avLst/>
          </a:prstGeom>
        </p:spPr>
        <p:txBody>
          <a:bodyPr wrap="square">
            <a:spAutoFit/>
          </a:bodyPr>
          <a:lstStyle/>
          <a:p>
            <a:r>
              <a:rPr lang="en-US" dirty="0">
                <a:hlinkClick r:id="rId5"/>
              </a:rPr>
              <a:t>http://</a:t>
            </a:r>
            <a:r>
              <a:rPr lang="en-US" dirty="0" smtClean="0">
                <a:hlinkClick r:id="rId5"/>
              </a:rPr>
              <a:t>www.csie.kuas.edu.tw/course/CS/old/english/ch-14.ppt</a:t>
            </a:r>
            <a:r>
              <a:rPr lang="en-US" dirty="0" smtClean="0"/>
              <a:t> </a:t>
            </a:r>
            <a:endParaRPr lang="en-US" dirty="0"/>
          </a:p>
        </p:txBody>
      </p:sp>
    </p:spTree>
    <p:extLst>
      <p:ext uri="{BB962C8B-B14F-4D97-AF65-F5344CB8AC3E}">
        <p14:creationId xmlns:p14="http://schemas.microsoft.com/office/powerpoint/2010/main" val="11845560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r>
              <a:rPr lang="en-US" altLang="en-US"/>
              <a:t>14.</a:t>
            </a:r>
            <a:fld id="{9DE93840-F7F7-4ECF-B53F-5D30F246AAA1}" type="slidenum">
              <a:rPr lang="en-US" altLang="en-US"/>
              <a:pPr/>
              <a:t>45</a:t>
            </a:fld>
            <a:endParaRPr lang="en-US" altLang="en-US"/>
          </a:p>
        </p:txBody>
      </p:sp>
      <p:sp>
        <p:nvSpPr>
          <p:cNvPr id="1840130" name="Text Box 2"/>
          <p:cNvSpPr txBox="1">
            <a:spLocks noChangeArrowheads="1"/>
          </p:cNvSpPr>
          <p:nvPr/>
        </p:nvSpPr>
        <p:spPr bwMode="auto">
          <a:xfrm>
            <a:off x="0" y="0"/>
            <a:ext cx="144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latin typeface="Times New Roman" panose="02020603050405020304" pitchFamily="18" charset="0"/>
              </a:rPr>
              <a:t>Update</a:t>
            </a:r>
          </a:p>
        </p:txBody>
      </p:sp>
      <p:sp>
        <p:nvSpPr>
          <p:cNvPr id="1840131" name="Rectangle 3"/>
          <p:cNvSpPr>
            <a:spLocks noChangeArrowheads="1"/>
          </p:cNvSpPr>
          <p:nvPr/>
        </p:nvSpPr>
        <p:spPr bwMode="auto">
          <a:xfrm>
            <a:off x="0" y="533400"/>
            <a:ext cx="8915400" cy="1800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800" b="0">
                <a:latin typeface="Times New Roman" panose="02020603050405020304" pitchFamily="18" charset="0"/>
              </a:rPr>
              <a:t>The update operation is also a unary operation that is applied to a single relation. The operation changes the value of some attributes of a tuple. The update operation uses the following format:</a:t>
            </a:r>
          </a:p>
        </p:txBody>
      </p:sp>
      <p:sp>
        <p:nvSpPr>
          <p:cNvPr id="1840132" name="Text Box 4"/>
          <p:cNvSpPr txBox="1">
            <a:spLocks noChangeArrowheads="1"/>
          </p:cNvSpPr>
          <p:nvPr/>
        </p:nvSpPr>
        <p:spPr bwMode="auto">
          <a:xfrm>
            <a:off x="1928813" y="6248400"/>
            <a:ext cx="5622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folHlink"/>
                </a:solidFill>
                <a:latin typeface="Times New Roman" panose="02020603050405020304" pitchFamily="18" charset="0"/>
              </a:rPr>
              <a:t>Figure 14.9  </a:t>
            </a:r>
            <a:r>
              <a:rPr lang="en-US" altLang="en-US" sz="2000">
                <a:latin typeface="Times New Roman" panose="02020603050405020304" pitchFamily="18" charset="0"/>
              </a:rPr>
              <a:t>An example of an update operation</a:t>
            </a:r>
          </a:p>
        </p:txBody>
      </p:sp>
      <p:pic>
        <p:nvPicPr>
          <p:cNvPr id="18401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1981200"/>
            <a:ext cx="4872037"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01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76638"/>
            <a:ext cx="8829675" cy="221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53063" y="0"/>
            <a:ext cx="6400800" cy="369332"/>
          </a:xfrm>
          <a:prstGeom prst="rect">
            <a:avLst/>
          </a:prstGeom>
        </p:spPr>
        <p:txBody>
          <a:bodyPr wrap="square">
            <a:spAutoFit/>
          </a:bodyPr>
          <a:lstStyle/>
          <a:p>
            <a:r>
              <a:rPr lang="en-US" dirty="0">
                <a:hlinkClick r:id="rId5"/>
              </a:rPr>
              <a:t>http://</a:t>
            </a:r>
            <a:r>
              <a:rPr lang="en-US" dirty="0" smtClean="0">
                <a:hlinkClick r:id="rId5"/>
              </a:rPr>
              <a:t>www.csie.kuas.edu.tw/course/CS/old/english/ch-14.ppt</a:t>
            </a:r>
            <a:r>
              <a:rPr lang="en-US" dirty="0" smtClean="0"/>
              <a:t> </a:t>
            </a:r>
            <a:endParaRPr lang="en-US" dirty="0"/>
          </a:p>
        </p:txBody>
      </p:sp>
    </p:spTree>
    <p:extLst>
      <p:ext uri="{BB962C8B-B14F-4D97-AF65-F5344CB8AC3E}">
        <p14:creationId xmlns:p14="http://schemas.microsoft.com/office/powerpoint/2010/main" val="3794191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r>
              <a:rPr lang="en-US" altLang="en-US"/>
              <a:t>14.</a:t>
            </a:r>
            <a:fld id="{E7CCA191-18C8-4C18-BC38-C5F192F6F0E1}" type="slidenum">
              <a:rPr lang="en-US" altLang="en-US"/>
              <a:pPr/>
              <a:t>46</a:t>
            </a:fld>
            <a:endParaRPr lang="en-US" altLang="en-US"/>
          </a:p>
        </p:txBody>
      </p:sp>
      <p:sp>
        <p:nvSpPr>
          <p:cNvPr id="1842178" name="Text Box 2"/>
          <p:cNvSpPr txBox="1">
            <a:spLocks noChangeArrowheads="1"/>
          </p:cNvSpPr>
          <p:nvPr/>
        </p:nvSpPr>
        <p:spPr bwMode="auto">
          <a:xfrm>
            <a:off x="0" y="0"/>
            <a:ext cx="1200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latin typeface="Times New Roman" panose="02020603050405020304" pitchFamily="18" charset="0"/>
              </a:rPr>
              <a:t>Select</a:t>
            </a:r>
          </a:p>
        </p:txBody>
      </p:sp>
      <p:sp>
        <p:nvSpPr>
          <p:cNvPr id="1842179" name="Rectangle 3"/>
          <p:cNvSpPr>
            <a:spLocks noChangeArrowheads="1"/>
          </p:cNvSpPr>
          <p:nvPr/>
        </p:nvSpPr>
        <p:spPr bwMode="auto">
          <a:xfrm>
            <a:off x="0" y="533400"/>
            <a:ext cx="8915400" cy="137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800" b="0">
                <a:latin typeface="Times New Roman" panose="02020603050405020304" pitchFamily="18" charset="0"/>
              </a:rPr>
              <a:t>The select operation is a unary operation. The tuples (rows) in the resulting relation are a subset of the tuples in the original relation. </a:t>
            </a:r>
          </a:p>
        </p:txBody>
      </p:sp>
      <p:sp>
        <p:nvSpPr>
          <p:cNvPr id="1842180" name="Text Box 4"/>
          <p:cNvSpPr txBox="1">
            <a:spLocks noChangeArrowheads="1"/>
          </p:cNvSpPr>
          <p:nvPr/>
        </p:nvSpPr>
        <p:spPr bwMode="auto">
          <a:xfrm>
            <a:off x="1524000" y="6172200"/>
            <a:ext cx="5618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folHlink"/>
                </a:solidFill>
                <a:latin typeface="Times New Roman" panose="02020603050405020304" pitchFamily="18" charset="0"/>
              </a:rPr>
              <a:t>Figure 14.10  </a:t>
            </a:r>
            <a:r>
              <a:rPr lang="en-US" altLang="en-US" sz="2000">
                <a:latin typeface="Times New Roman" panose="02020603050405020304" pitchFamily="18" charset="0"/>
              </a:rPr>
              <a:t>An example of an select operation</a:t>
            </a:r>
          </a:p>
        </p:txBody>
      </p:sp>
      <p:pic>
        <p:nvPicPr>
          <p:cNvPr id="18421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05200"/>
            <a:ext cx="7732713"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218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1981200"/>
            <a:ext cx="2476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53063" y="0"/>
            <a:ext cx="6400800" cy="369332"/>
          </a:xfrm>
          <a:prstGeom prst="rect">
            <a:avLst/>
          </a:prstGeom>
        </p:spPr>
        <p:txBody>
          <a:bodyPr wrap="square">
            <a:spAutoFit/>
          </a:bodyPr>
          <a:lstStyle/>
          <a:p>
            <a:r>
              <a:rPr lang="en-US" dirty="0">
                <a:hlinkClick r:id="rId5"/>
              </a:rPr>
              <a:t>http://</a:t>
            </a:r>
            <a:r>
              <a:rPr lang="en-US" dirty="0" smtClean="0">
                <a:hlinkClick r:id="rId5"/>
              </a:rPr>
              <a:t>www.csie.kuas.edu.tw/course/CS/old/english/ch-14.ppt</a:t>
            </a:r>
            <a:r>
              <a:rPr lang="en-US" dirty="0" smtClean="0"/>
              <a:t> </a:t>
            </a:r>
            <a:endParaRPr lang="en-US" dirty="0"/>
          </a:p>
        </p:txBody>
      </p:sp>
    </p:spTree>
    <p:extLst>
      <p:ext uri="{BB962C8B-B14F-4D97-AF65-F5344CB8AC3E}">
        <p14:creationId xmlns:p14="http://schemas.microsoft.com/office/powerpoint/2010/main" val="27789687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r>
              <a:rPr lang="en-US" altLang="en-US"/>
              <a:t>14.</a:t>
            </a:r>
            <a:fld id="{D3DE2A4D-96EE-4766-943E-DBC082C8D19E}" type="slidenum">
              <a:rPr lang="en-US" altLang="en-US"/>
              <a:pPr/>
              <a:t>47</a:t>
            </a:fld>
            <a:endParaRPr lang="en-US" altLang="en-US"/>
          </a:p>
        </p:txBody>
      </p:sp>
      <p:sp>
        <p:nvSpPr>
          <p:cNvPr id="1844226" name="Text Box 2"/>
          <p:cNvSpPr txBox="1">
            <a:spLocks noChangeArrowheads="1"/>
          </p:cNvSpPr>
          <p:nvPr/>
        </p:nvSpPr>
        <p:spPr bwMode="auto">
          <a:xfrm>
            <a:off x="0" y="0"/>
            <a:ext cx="144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latin typeface="Times New Roman" panose="02020603050405020304" pitchFamily="18" charset="0"/>
              </a:rPr>
              <a:t>Project</a:t>
            </a:r>
          </a:p>
        </p:txBody>
      </p:sp>
      <p:sp>
        <p:nvSpPr>
          <p:cNvPr id="1844227" name="Rectangle 3"/>
          <p:cNvSpPr>
            <a:spLocks noChangeArrowheads="1"/>
          </p:cNvSpPr>
          <p:nvPr/>
        </p:nvSpPr>
        <p:spPr bwMode="auto">
          <a:xfrm>
            <a:off x="0" y="533400"/>
            <a:ext cx="8915400" cy="137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800" b="0">
                <a:latin typeface="Times New Roman" panose="02020603050405020304" pitchFamily="18" charset="0"/>
              </a:rPr>
              <a:t>The project operation is also a unary operation and creates another relation. The attributes (columns) in the resulting relation are a subset of the attributes in the original relation. </a:t>
            </a:r>
          </a:p>
        </p:txBody>
      </p:sp>
      <p:sp>
        <p:nvSpPr>
          <p:cNvPr id="1844228" name="Text Box 4"/>
          <p:cNvSpPr txBox="1">
            <a:spLocks noChangeArrowheads="1"/>
          </p:cNvSpPr>
          <p:nvPr/>
        </p:nvSpPr>
        <p:spPr bwMode="auto">
          <a:xfrm>
            <a:off x="1752600" y="6172200"/>
            <a:ext cx="5661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folHlink"/>
                </a:solidFill>
                <a:latin typeface="Times New Roman" panose="02020603050405020304" pitchFamily="18" charset="0"/>
              </a:rPr>
              <a:t>Figure 14.11  </a:t>
            </a:r>
            <a:r>
              <a:rPr lang="en-US" altLang="en-US" sz="2000">
                <a:latin typeface="Times New Roman" panose="02020603050405020304" pitchFamily="18" charset="0"/>
              </a:rPr>
              <a:t>An example of a project operation</a:t>
            </a:r>
          </a:p>
        </p:txBody>
      </p:sp>
      <p:pic>
        <p:nvPicPr>
          <p:cNvPr id="1844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638" y="1981200"/>
            <a:ext cx="2366962"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394075"/>
            <a:ext cx="6499225"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53063" y="0"/>
            <a:ext cx="6400800" cy="369332"/>
          </a:xfrm>
          <a:prstGeom prst="rect">
            <a:avLst/>
          </a:prstGeom>
        </p:spPr>
        <p:txBody>
          <a:bodyPr wrap="square">
            <a:spAutoFit/>
          </a:bodyPr>
          <a:lstStyle/>
          <a:p>
            <a:r>
              <a:rPr lang="en-US" dirty="0">
                <a:hlinkClick r:id="rId5"/>
              </a:rPr>
              <a:t>http://</a:t>
            </a:r>
            <a:r>
              <a:rPr lang="en-US" dirty="0" smtClean="0">
                <a:hlinkClick r:id="rId5"/>
              </a:rPr>
              <a:t>www.csie.kuas.edu.tw/course/CS/old/english/ch-14.ppt</a:t>
            </a:r>
            <a:r>
              <a:rPr lang="en-US" dirty="0" smtClean="0"/>
              <a:t> </a:t>
            </a:r>
            <a:endParaRPr lang="en-US" dirty="0"/>
          </a:p>
        </p:txBody>
      </p:sp>
    </p:spTree>
    <p:extLst>
      <p:ext uri="{BB962C8B-B14F-4D97-AF65-F5344CB8AC3E}">
        <p14:creationId xmlns:p14="http://schemas.microsoft.com/office/powerpoint/2010/main" val="32394579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r>
              <a:rPr lang="en-US" altLang="en-US"/>
              <a:t>14.</a:t>
            </a:r>
            <a:fld id="{D373D7C6-8304-43B2-AEDA-9537520F2E3E}" type="slidenum">
              <a:rPr lang="en-US" altLang="en-US"/>
              <a:pPr/>
              <a:t>48</a:t>
            </a:fld>
            <a:endParaRPr lang="en-US" altLang="en-US"/>
          </a:p>
        </p:txBody>
      </p:sp>
      <p:sp>
        <p:nvSpPr>
          <p:cNvPr id="1846274" name="Text Box 2"/>
          <p:cNvSpPr txBox="1">
            <a:spLocks noChangeArrowheads="1"/>
          </p:cNvSpPr>
          <p:nvPr/>
        </p:nvSpPr>
        <p:spPr bwMode="auto">
          <a:xfrm>
            <a:off x="0" y="-122238"/>
            <a:ext cx="9286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latin typeface="Times New Roman" panose="02020603050405020304" pitchFamily="18" charset="0"/>
              </a:rPr>
              <a:t>Join</a:t>
            </a:r>
          </a:p>
        </p:txBody>
      </p:sp>
      <p:sp>
        <p:nvSpPr>
          <p:cNvPr id="1846275" name="Rectangle 3"/>
          <p:cNvSpPr>
            <a:spLocks noChangeArrowheads="1"/>
          </p:cNvSpPr>
          <p:nvPr/>
        </p:nvSpPr>
        <p:spPr bwMode="auto">
          <a:xfrm>
            <a:off x="0" y="381000"/>
            <a:ext cx="8915400"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800" b="0">
                <a:latin typeface="Times New Roman" panose="02020603050405020304" pitchFamily="18" charset="0"/>
              </a:rPr>
              <a:t>The join operation is a binary operation that combines two relations on common attributes. </a:t>
            </a:r>
          </a:p>
        </p:txBody>
      </p:sp>
      <p:sp>
        <p:nvSpPr>
          <p:cNvPr id="1846276" name="Text Box 4"/>
          <p:cNvSpPr txBox="1">
            <a:spLocks noChangeArrowheads="1"/>
          </p:cNvSpPr>
          <p:nvPr/>
        </p:nvSpPr>
        <p:spPr bwMode="auto">
          <a:xfrm>
            <a:off x="1752600" y="6324600"/>
            <a:ext cx="530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folHlink"/>
                </a:solidFill>
                <a:latin typeface="Times New Roman" panose="02020603050405020304" pitchFamily="18" charset="0"/>
              </a:rPr>
              <a:t>Figure 14.12  </a:t>
            </a:r>
            <a:r>
              <a:rPr lang="en-US" altLang="en-US" sz="2000">
                <a:latin typeface="Times New Roman" panose="02020603050405020304" pitchFamily="18" charset="0"/>
              </a:rPr>
              <a:t>An example of a join operation</a:t>
            </a:r>
          </a:p>
        </p:txBody>
      </p:sp>
      <p:pic>
        <p:nvPicPr>
          <p:cNvPr id="1846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47800"/>
            <a:ext cx="306228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3" y="2819400"/>
            <a:ext cx="7011987" cy="35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53063" y="0"/>
            <a:ext cx="6400800" cy="369332"/>
          </a:xfrm>
          <a:prstGeom prst="rect">
            <a:avLst/>
          </a:prstGeom>
        </p:spPr>
        <p:txBody>
          <a:bodyPr wrap="square">
            <a:spAutoFit/>
          </a:bodyPr>
          <a:lstStyle/>
          <a:p>
            <a:r>
              <a:rPr lang="en-US" dirty="0">
                <a:hlinkClick r:id="rId5"/>
              </a:rPr>
              <a:t>http://</a:t>
            </a:r>
            <a:r>
              <a:rPr lang="en-US" dirty="0" smtClean="0">
                <a:hlinkClick r:id="rId5"/>
              </a:rPr>
              <a:t>www.csie.kuas.edu.tw/course/CS/old/english/ch-14.ppt</a:t>
            </a:r>
            <a:r>
              <a:rPr lang="en-US" dirty="0" smtClean="0"/>
              <a:t> </a:t>
            </a:r>
            <a:endParaRPr lang="en-US" dirty="0"/>
          </a:p>
        </p:txBody>
      </p:sp>
    </p:spTree>
    <p:extLst>
      <p:ext uri="{BB962C8B-B14F-4D97-AF65-F5344CB8AC3E}">
        <p14:creationId xmlns:p14="http://schemas.microsoft.com/office/powerpoint/2010/main" val="20755576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r>
              <a:rPr lang="en-US" altLang="en-US"/>
              <a:t>14.</a:t>
            </a:r>
            <a:fld id="{8DC23707-60FB-456F-94A9-E2955971DA84}" type="slidenum">
              <a:rPr lang="en-US" altLang="en-US"/>
              <a:pPr/>
              <a:t>49</a:t>
            </a:fld>
            <a:endParaRPr lang="en-US" altLang="en-US"/>
          </a:p>
        </p:txBody>
      </p:sp>
      <p:sp>
        <p:nvSpPr>
          <p:cNvPr id="1848322" name="Text Box 2"/>
          <p:cNvSpPr txBox="1">
            <a:spLocks noChangeArrowheads="1"/>
          </p:cNvSpPr>
          <p:nvPr/>
        </p:nvSpPr>
        <p:spPr bwMode="auto">
          <a:xfrm>
            <a:off x="0" y="0"/>
            <a:ext cx="124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latin typeface="Times New Roman" panose="02020603050405020304" pitchFamily="18" charset="0"/>
              </a:rPr>
              <a:t>Union</a:t>
            </a:r>
          </a:p>
        </p:txBody>
      </p:sp>
      <p:sp>
        <p:nvSpPr>
          <p:cNvPr id="1848323" name="Rectangle 3"/>
          <p:cNvSpPr>
            <a:spLocks noChangeArrowheads="1"/>
          </p:cNvSpPr>
          <p:nvPr/>
        </p:nvSpPr>
        <p:spPr bwMode="auto">
          <a:xfrm>
            <a:off x="0" y="533400"/>
            <a:ext cx="8915400"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800" b="0">
                <a:latin typeface="Times New Roman" panose="02020603050405020304" pitchFamily="18" charset="0"/>
              </a:rPr>
              <a:t>The union operation takes two relations with the same set of attributes. </a:t>
            </a:r>
          </a:p>
        </p:txBody>
      </p:sp>
      <p:sp>
        <p:nvSpPr>
          <p:cNvPr id="1848324" name="Text Box 4"/>
          <p:cNvSpPr txBox="1">
            <a:spLocks noChangeArrowheads="1"/>
          </p:cNvSpPr>
          <p:nvPr/>
        </p:nvSpPr>
        <p:spPr bwMode="auto">
          <a:xfrm>
            <a:off x="1752600" y="6400800"/>
            <a:ext cx="550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folHlink"/>
                </a:solidFill>
                <a:latin typeface="Times New Roman" panose="02020603050405020304" pitchFamily="18" charset="0"/>
              </a:rPr>
              <a:t>Figure 14.13  </a:t>
            </a:r>
            <a:r>
              <a:rPr lang="en-US" altLang="en-US" sz="2000">
                <a:latin typeface="Times New Roman" panose="02020603050405020304" pitchFamily="18" charset="0"/>
              </a:rPr>
              <a:t>An example of a union operation</a:t>
            </a:r>
          </a:p>
        </p:txBody>
      </p:sp>
      <p:pic>
        <p:nvPicPr>
          <p:cNvPr id="18483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447800"/>
            <a:ext cx="179228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32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00" y="3200400"/>
            <a:ext cx="6946900" cy="317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53063" y="0"/>
            <a:ext cx="6400800" cy="369332"/>
          </a:xfrm>
          <a:prstGeom prst="rect">
            <a:avLst/>
          </a:prstGeom>
        </p:spPr>
        <p:txBody>
          <a:bodyPr wrap="square">
            <a:spAutoFit/>
          </a:bodyPr>
          <a:lstStyle/>
          <a:p>
            <a:r>
              <a:rPr lang="en-US" dirty="0">
                <a:hlinkClick r:id="rId5"/>
              </a:rPr>
              <a:t>http://</a:t>
            </a:r>
            <a:r>
              <a:rPr lang="en-US" dirty="0" smtClean="0">
                <a:hlinkClick r:id="rId5"/>
              </a:rPr>
              <a:t>www.csie.kuas.edu.tw/course/CS/old/english/ch-14.ppt</a:t>
            </a:r>
            <a:r>
              <a:rPr lang="en-US" dirty="0" smtClean="0"/>
              <a:t> </a:t>
            </a:r>
            <a:endParaRPr lang="en-US" dirty="0"/>
          </a:p>
        </p:txBody>
      </p:sp>
    </p:spTree>
    <p:extLst>
      <p:ext uri="{BB962C8B-B14F-4D97-AF65-F5344CB8AC3E}">
        <p14:creationId xmlns:p14="http://schemas.microsoft.com/office/powerpoint/2010/main" val="3681934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5021"/>
            <a:ext cx="9144000" cy="461665"/>
          </a:xfrm>
          <a:prstGeom prst="rect">
            <a:avLst/>
          </a:prstGeom>
          <a:noFill/>
        </p:spPr>
        <p:txBody>
          <a:bodyPr wrap="square" rtlCol="0">
            <a:spAutoFit/>
          </a:bodyPr>
          <a:lstStyle/>
          <a:p>
            <a:pPr algn="ctr"/>
            <a:r>
              <a:rPr lang="en-US" sz="2400" b="1" dirty="0" smtClean="0"/>
              <a:t>Submitting a paper for publication.</a:t>
            </a:r>
            <a:endParaRPr lang="en-US" sz="2400" b="1" dirty="0"/>
          </a:p>
        </p:txBody>
      </p:sp>
      <p:pic>
        <p:nvPicPr>
          <p:cNvPr id="3" name="Picture 2"/>
          <p:cNvPicPr>
            <a:picLocks noChangeAspect="1"/>
          </p:cNvPicPr>
          <p:nvPr/>
        </p:nvPicPr>
        <p:blipFill>
          <a:blip r:embed="rId2"/>
          <a:stretch>
            <a:fillRect/>
          </a:stretch>
        </p:blipFill>
        <p:spPr>
          <a:xfrm>
            <a:off x="289331" y="1892011"/>
            <a:ext cx="2209800" cy="3295650"/>
          </a:xfrm>
          <a:prstGeom prst="rect">
            <a:avLst/>
          </a:prstGeom>
        </p:spPr>
      </p:pic>
      <p:sp>
        <p:nvSpPr>
          <p:cNvPr id="4" name="TextBox 3"/>
          <p:cNvSpPr txBox="1"/>
          <p:nvPr/>
        </p:nvSpPr>
        <p:spPr>
          <a:xfrm>
            <a:off x="596899" y="871800"/>
            <a:ext cx="8264467" cy="7109639"/>
          </a:xfrm>
          <a:prstGeom prst="rect">
            <a:avLst/>
          </a:prstGeom>
          <a:noFill/>
        </p:spPr>
        <p:txBody>
          <a:bodyPr wrap="square" rtlCol="0">
            <a:spAutoFit/>
          </a:bodyPr>
          <a:lstStyle/>
          <a:p>
            <a:r>
              <a:rPr lang="en-US" sz="2400" dirty="0" smtClean="0"/>
              <a:t>Write paper       </a:t>
            </a:r>
            <a:r>
              <a:rPr lang="en-US" sz="2400" dirty="0" smtClean="0">
                <a:sym typeface="Wingdings" panose="05000000000000000000" pitchFamily="2" charset="2"/>
              </a:rPr>
              <a:t>     Determine where to submit paper.</a:t>
            </a:r>
          </a:p>
          <a:p>
            <a:endParaRPr lang="en-US" sz="2400" dirty="0" smtClean="0">
              <a:sym typeface="Wingdings" panose="05000000000000000000" pitchFamily="2" charset="2"/>
            </a:endParaRPr>
          </a:p>
          <a:p>
            <a:pPr marL="2628900" lvl="5" indent="-342900">
              <a:buFont typeface="Arial" panose="020B0604020202020204" pitchFamily="34" charset="0"/>
              <a:buChar char="•"/>
            </a:pPr>
            <a:r>
              <a:rPr lang="en-US" sz="2400" dirty="0">
                <a:sym typeface="Wingdings" panose="05000000000000000000" pitchFamily="2" charset="2"/>
              </a:rPr>
              <a:t>C</a:t>
            </a:r>
            <a:r>
              <a:rPr lang="en-US" sz="2400" dirty="0" smtClean="0">
                <a:sym typeface="Wingdings" panose="05000000000000000000" pitchFamily="2" charset="2"/>
              </a:rPr>
              <a:t>heck where similar papers have been published.</a:t>
            </a:r>
          </a:p>
          <a:p>
            <a:pPr lvl="5"/>
            <a:endParaRPr lang="en-US" sz="2400" dirty="0" smtClean="0">
              <a:sym typeface="Wingdings" panose="05000000000000000000" pitchFamily="2" charset="2"/>
            </a:endParaRPr>
          </a:p>
          <a:p>
            <a:pPr marL="2628900" lvl="5" indent="-342900">
              <a:buFont typeface="Arial" panose="020B0604020202020204" pitchFamily="34" charset="0"/>
              <a:buChar char="•"/>
            </a:pPr>
            <a:r>
              <a:rPr lang="en-US" sz="2400" dirty="0" smtClean="0">
                <a:sym typeface="Wingdings" panose="05000000000000000000" pitchFamily="2" charset="2"/>
              </a:rPr>
              <a:t>Observe how quickly papers published in this journal after submission.</a:t>
            </a:r>
          </a:p>
          <a:p>
            <a:pPr marL="2628900" lvl="5" indent="-342900">
              <a:buFont typeface="Arial" panose="020B0604020202020204" pitchFamily="34" charset="0"/>
              <a:buChar char="•"/>
            </a:pPr>
            <a:endParaRPr lang="en-US" sz="2400" dirty="0" smtClean="0">
              <a:sym typeface="Wingdings" panose="05000000000000000000" pitchFamily="2" charset="2"/>
            </a:endParaRPr>
          </a:p>
          <a:p>
            <a:pPr marL="2628900" lvl="5" indent="-342900">
              <a:buFont typeface="Arial" panose="020B0604020202020204" pitchFamily="34" charset="0"/>
              <a:buChar char="•"/>
            </a:pPr>
            <a:r>
              <a:rPr lang="en-US" sz="2400" dirty="0" smtClean="0">
                <a:sym typeface="Wingdings" panose="05000000000000000000" pitchFamily="2" charset="2"/>
              </a:rPr>
              <a:t>Check impact factor to determine if </a:t>
            </a:r>
            <a:r>
              <a:rPr lang="en-US" sz="2400" dirty="0">
                <a:sym typeface="Wingdings" panose="05000000000000000000" pitchFamily="2" charset="2"/>
              </a:rPr>
              <a:t>journal legitimate via </a:t>
            </a:r>
            <a:r>
              <a:rPr lang="en-US" sz="2400" dirty="0">
                <a:sym typeface="Wingdings" panose="05000000000000000000" pitchFamily="2" charset="2"/>
                <a:hlinkClick r:id="rId3"/>
              </a:rPr>
              <a:t>https://</a:t>
            </a:r>
            <a:r>
              <a:rPr lang="en-US" sz="2400" dirty="0" smtClean="0">
                <a:sym typeface="Wingdings" panose="05000000000000000000" pitchFamily="2" charset="2"/>
                <a:hlinkClick r:id="rId3"/>
              </a:rPr>
              <a:t>jcr.incites.thomsonreuters.com/JCRJournalHomeAction.action</a:t>
            </a:r>
            <a:endParaRPr lang="en-US" sz="2400" dirty="0" smtClean="0">
              <a:sym typeface="Wingdings" panose="05000000000000000000" pitchFamily="2" charset="2"/>
            </a:endParaRPr>
          </a:p>
          <a:p>
            <a:pPr marL="2628900" lvl="5" indent="-342900">
              <a:buFont typeface="Arial" panose="020B0604020202020204" pitchFamily="34" charset="0"/>
              <a:buChar char="•"/>
            </a:pPr>
            <a:endParaRPr lang="en-US" sz="2400" dirty="0">
              <a:sym typeface="Wingdings" panose="05000000000000000000" pitchFamily="2" charset="2"/>
            </a:endParaRPr>
          </a:p>
          <a:p>
            <a:pPr marL="2628900" lvl="5" indent="-342900">
              <a:buFont typeface="Arial" panose="020B0604020202020204" pitchFamily="34" charset="0"/>
              <a:buChar char="•"/>
            </a:pPr>
            <a:r>
              <a:rPr lang="en-US" sz="2400" dirty="0" smtClean="0">
                <a:sym typeface="Wingdings" panose="05000000000000000000" pitchFamily="2" charset="2"/>
              </a:rPr>
              <a:t>Consider submitting preprint to</a:t>
            </a:r>
          </a:p>
          <a:p>
            <a:pPr lvl="5"/>
            <a:r>
              <a:rPr lang="en-US" sz="2400" dirty="0">
                <a:sym typeface="Wingdings" panose="05000000000000000000" pitchFamily="2" charset="2"/>
              </a:rPr>
              <a:t> </a:t>
            </a:r>
            <a:r>
              <a:rPr lang="en-US" sz="2400" dirty="0" smtClean="0">
                <a:sym typeface="Wingdings" panose="05000000000000000000" pitchFamily="2" charset="2"/>
              </a:rPr>
              <a:t>                       </a:t>
            </a:r>
            <a:r>
              <a:rPr lang="en-US" sz="2400" dirty="0" smtClean="0">
                <a:hlinkClick r:id="rId4" action="ppaction://hlinkfile"/>
              </a:rPr>
              <a:t>lanl.arXiv.org </a:t>
            </a:r>
            <a:endParaRPr lang="en-US" sz="2400" dirty="0"/>
          </a:p>
          <a:p>
            <a:pPr lvl="5"/>
            <a:endParaRPr lang="en-US" sz="2400" dirty="0" smtClean="0">
              <a:sym typeface="Wingdings" panose="05000000000000000000" pitchFamily="2" charset="2"/>
            </a:endParaRPr>
          </a:p>
          <a:p>
            <a:pPr lvl="5"/>
            <a:endParaRPr lang="en-US" sz="2400" dirty="0" smtClean="0">
              <a:sym typeface="Wingdings" panose="05000000000000000000" pitchFamily="2" charset="2"/>
            </a:endParaRPr>
          </a:p>
          <a:p>
            <a:pPr marL="2628900" lvl="5" indent="-342900">
              <a:buFont typeface="Arial" panose="020B0604020202020204" pitchFamily="34" charset="0"/>
              <a:buChar char="•"/>
            </a:pPr>
            <a:endParaRPr lang="en-US" sz="2400" dirty="0">
              <a:sym typeface="Wingdings" panose="05000000000000000000" pitchFamily="2" charset="2"/>
            </a:endParaRPr>
          </a:p>
          <a:p>
            <a:pPr marL="2628900" lvl="5" indent="-3429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40501579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r>
              <a:rPr lang="en-US" altLang="en-US"/>
              <a:t>14.</a:t>
            </a:r>
            <a:fld id="{623523FF-5EE0-4A5C-9AF2-11331EE51F4E}" type="slidenum">
              <a:rPr lang="en-US" altLang="en-US"/>
              <a:pPr/>
              <a:t>50</a:t>
            </a:fld>
            <a:endParaRPr lang="en-US" altLang="en-US"/>
          </a:p>
        </p:txBody>
      </p:sp>
      <p:sp>
        <p:nvSpPr>
          <p:cNvPr id="1850370" name="Text Box 2"/>
          <p:cNvSpPr txBox="1">
            <a:spLocks noChangeArrowheads="1"/>
          </p:cNvSpPr>
          <p:nvPr/>
        </p:nvSpPr>
        <p:spPr bwMode="auto">
          <a:xfrm>
            <a:off x="0" y="0"/>
            <a:ext cx="22621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latin typeface="Times New Roman" panose="02020603050405020304" pitchFamily="18" charset="0"/>
              </a:rPr>
              <a:t>Intersection</a:t>
            </a:r>
          </a:p>
        </p:txBody>
      </p:sp>
      <p:sp>
        <p:nvSpPr>
          <p:cNvPr id="1850371" name="Rectangle 3"/>
          <p:cNvSpPr>
            <a:spLocks noChangeArrowheads="1"/>
          </p:cNvSpPr>
          <p:nvPr/>
        </p:nvSpPr>
        <p:spPr bwMode="auto">
          <a:xfrm>
            <a:off x="0" y="533400"/>
            <a:ext cx="8915400"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800" b="0">
                <a:latin typeface="Times New Roman" panose="02020603050405020304" pitchFamily="18" charset="0"/>
              </a:rPr>
              <a:t>The intersection operation takes two relations and creates a new relation, which is the intersection of the two. </a:t>
            </a:r>
          </a:p>
        </p:txBody>
      </p:sp>
      <p:sp>
        <p:nvSpPr>
          <p:cNvPr id="1850372" name="Text Box 4"/>
          <p:cNvSpPr txBox="1">
            <a:spLocks noChangeArrowheads="1"/>
          </p:cNvSpPr>
          <p:nvPr/>
        </p:nvSpPr>
        <p:spPr bwMode="auto">
          <a:xfrm>
            <a:off x="1447800" y="6324600"/>
            <a:ext cx="6294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folHlink"/>
                </a:solidFill>
                <a:latin typeface="Times New Roman" panose="02020603050405020304" pitchFamily="18" charset="0"/>
              </a:rPr>
              <a:t>Figure 14.14  </a:t>
            </a:r>
            <a:r>
              <a:rPr lang="en-US" altLang="en-US" sz="2000">
                <a:latin typeface="Times New Roman" panose="02020603050405020304" pitchFamily="18" charset="0"/>
              </a:rPr>
              <a:t>An example of an intersection operation</a:t>
            </a:r>
          </a:p>
        </p:txBody>
      </p:sp>
      <p:pic>
        <p:nvPicPr>
          <p:cNvPr id="18503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52600"/>
            <a:ext cx="1919288" cy="159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03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88" y="3684588"/>
            <a:ext cx="6919912"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953063" y="0"/>
            <a:ext cx="6400800" cy="369332"/>
          </a:xfrm>
          <a:prstGeom prst="rect">
            <a:avLst/>
          </a:prstGeom>
        </p:spPr>
        <p:txBody>
          <a:bodyPr wrap="square">
            <a:spAutoFit/>
          </a:bodyPr>
          <a:lstStyle/>
          <a:p>
            <a:r>
              <a:rPr lang="en-US" dirty="0">
                <a:hlinkClick r:id="rId5"/>
              </a:rPr>
              <a:t>http://</a:t>
            </a:r>
            <a:r>
              <a:rPr lang="en-US" dirty="0" smtClean="0">
                <a:hlinkClick r:id="rId5"/>
              </a:rPr>
              <a:t>www.csie.kuas.edu.tw/course/CS/old/english/ch-14.ppt</a:t>
            </a:r>
            <a:r>
              <a:rPr lang="en-US" dirty="0" smtClean="0"/>
              <a:t> </a:t>
            </a:r>
            <a:endParaRPr lang="en-US" dirty="0"/>
          </a:p>
        </p:txBody>
      </p:sp>
    </p:spTree>
    <p:extLst>
      <p:ext uri="{BB962C8B-B14F-4D97-AF65-F5344CB8AC3E}">
        <p14:creationId xmlns:p14="http://schemas.microsoft.com/office/powerpoint/2010/main" val="24794418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68367"/>
            <a:ext cx="9144000" cy="2639773"/>
          </a:xfrm>
          <a:prstGeom prst="rect">
            <a:avLst/>
          </a:prstGeom>
        </p:spPr>
      </p:pic>
      <p:sp>
        <p:nvSpPr>
          <p:cNvPr id="3" name="TextBox 2"/>
          <p:cNvSpPr txBox="1"/>
          <p:nvPr/>
        </p:nvSpPr>
        <p:spPr>
          <a:xfrm>
            <a:off x="269822" y="479686"/>
            <a:ext cx="8049718" cy="461665"/>
          </a:xfrm>
          <a:prstGeom prst="rect">
            <a:avLst/>
          </a:prstGeom>
          <a:noFill/>
        </p:spPr>
        <p:txBody>
          <a:bodyPr wrap="square" rtlCol="0">
            <a:spAutoFit/>
          </a:bodyPr>
          <a:lstStyle/>
          <a:p>
            <a:r>
              <a:rPr lang="en-US" sz="2400" dirty="0" smtClean="0"/>
              <a:t>Some public databases can be accessed using MySQL</a:t>
            </a:r>
          </a:p>
        </p:txBody>
      </p:sp>
    </p:spTree>
    <p:extLst>
      <p:ext uri="{BB962C8B-B14F-4D97-AF65-F5344CB8AC3E}">
        <p14:creationId xmlns:p14="http://schemas.microsoft.com/office/powerpoint/2010/main" val="1277024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90899"/>
            <a:ext cx="9144000" cy="5146103"/>
          </a:xfrm>
          <a:prstGeom prst="rect">
            <a:avLst/>
          </a:prstGeom>
        </p:spPr>
      </p:pic>
    </p:spTree>
    <p:extLst>
      <p:ext uri="{BB962C8B-B14F-4D97-AF65-F5344CB8AC3E}">
        <p14:creationId xmlns:p14="http://schemas.microsoft.com/office/powerpoint/2010/main" val="36172207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82997"/>
            <a:ext cx="9144000" cy="5085959"/>
          </a:xfrm>
          <a:prstGeom prst="rect">
            <a:avLst/>
          </a:prstGeom>
        </p:spPr>
      </p:pic>
    </p:spTree>
    <p:extLst>
      <p:ext uri="{BB962C8B-B14F-4D97-AF65-F5344CB8AC3E}">
        <p14:creationId xmlns:p14="http://schemas.microsoft.com/office/powerpoint/2010/main" val="24374977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3621"/>
            <a:ext cx="9144000" cy="6225702"/>
          </a:xfrm>
          <a:prstGeom prst="rect">
            <a:avLst/>
          </a:prstGeom>
        </p:spPr>
      </p:pic>
    </p:spTree>
    <p:extLst>
      <p:ext uri="{BB962C8B-B14F-4D97-AF65-F5344CB8AC3E}">
        <p14:creationId xmlns:p14="http://schemas.microsoft.com/office/powerpoint/2010/main" val="41484212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0712" y="252121"/>
            <a:ext cx="7760368" cy="6675120"/>
          </a:xfrm>
          <a:prstGeom prst="rect">
            <a:avLst/>
          </a:prstGeom>
        </p:spPr>
      </p:pic>
      <p:sp>
        <p:nvSpPr>
          <p:cNvPr id="4" name="Rectangle 3"/>
          <p:cNvSpPr/>
          <p:nvPr/>
        </p:nvSpPr>
        <p:spPr>
          <a:xfrm>
            <a:off x="194872" y="0"/>
            <a:ext cx="7315200" cy="369332"/>
          </a:xfrm>
          <a:prstGeom prst="rect">
            <a:avLst/>
          </a:prstGeom>
        </p:spPr>
        <p:txBody>
          <a:bodyPr wrap="square">
            <a:spAutoFit/>
          </a:bodyPr>
          <a:lstStyle/>
          <a:p>
            <a:r>
              <a:rPr lang="en-US" dirty="0">
                <a:hlinkClick r:id="rId3"/>
              </a:rPr>
              <a:t>http://www.mpa-garching.mpg.de/galform/virgo/millennium</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3570497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1155"/>
            <a:ext cx="9144000" cy="5983560"/>
          </a:xfrm>
          <a:prstGeom prst="rect">
            <a:avLst/>
          </a:prstGeom>
        </p:spPr>
      </p:pic>
    </p:spTree>
    <p:extLst>
      <p:ext uri="{BB962C8B-B14F-4D97-AF65-F5344CB8AC3E}">
        <p14:creationId xmlns:p14="http://schemas.microsoft.com/office/powerpoint/2010/main" val="30450560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210" y="63473"/>
            <a:ext cx="8611849" cy="7294305"/>
          </a:xfrm>
          <a:prstGeom prst="rect">
            <a:avLst/>
          </a:prstGeom>
        </p:spPr>
        <p:txBody>
          <a:bodyPr wrap="square">
            <a:spAutoFit/>
          </a:bodyPr>
          <a:lstStyle/>
          <a:p>
            <a:r>
              <a:rPr lang="en-US" sz="2400" dirty="0" smtClean="0"/>
              <a:t>Should I start with a more general lecture on data analysis?</a:t>
            </a:r>
          </a:p>
          <a:p>
            <a:endParaRPr lang="en-US" sz="2400" dirty="0"/>
          </a:p>
          <a:p>
            <a:r>
              <a:rPr lang="en-US" sz="2400" dirty="0" smtClean="0"/>
              <a:t>How </a:t>
            </a:r>
            <a:r>
              <a:rPr lang="en-US" sz="2400" dirty="0"/>
              <a:t>did you like the you tube lectures?</a:t>
            </a:r>
          </a:p>
          <a:p>
            <a:endParaRPr lang="en-US" sz="2400" dirty="0"/>
          </a:p>
          <a:p>
            <a:r>
              <a:rPr lang="en-US" sz="2400" dirty="0"/>
              <a:t>How did you like the in-class worksheets?</a:t>
            </a:r>
          </a:p>
          <a:p>
            <a:endParaRPr lang="en-US" sz="2400" dirty="0"/>
          </a:p>
          <a:p>
            <a:r>
              <a:rPr lang="en-US" sz="2400" dirty="0"/>
              <a:t>Would you have liked more videos and in class worksheets</a:t>
            </a:r>
            <a:r>
              <a:rPr lang="en-US" sz="2400" dirty="0" smtClean="0"/>
              <a:t>?</a:t>
            </a:r>
          </a:p>
          <a:p>
            <a:endParaRPr lang="en-US" sz="2400" dirty="0"/>
          </a:p>
          <a:p>
            <a:r>
              <a:rPr lang="en-US" sz="2400" dirty="0"/>
              <a:t>Should I ask TA to post deadlines on ICON?</a:t>
            </a:r>
          </a:p>
          <a:p>
            <a:endParaRPr lang="en-US" sz="2400" dirty="0" smtClean="0"/>
          </a:p>
          <a:p>
            <a:r>
              <a:rPr lang="en-US" sz="2400" dirty="0" smtClean="0"/>
              <a:t>Thoughts on starting </a:t>
            </a:r>
            <a:r>
              <a:rPr lang="en-US" sz="2400" dirty="0"/>
              <a:t>week 1:  Class wiki project describing topology including deformation retract</a:t>
            </a:r>
            <a:r>
              <a:rPr lang="en-US" sz="2400" dirty="0" smtClean="0"/>
              <a:t>.</a:t>
            </a:r>
          </a:p>
          <a:p>
            <a:endParaRPr lang="en-US" sz="2400" dirty="0"/>
          </a:p>
          <a:p>
            <a:r>
              <a:rPr lang="en-US" sz="2400" dirty="0" smtClean="0"/>
              <a:t>What do you think of my plan for assigning more HW, starting R sooner, and having parts of project turned in earlier with firm deadlines.</a:t>
            </a:r>
          </a:p>
          <a:p>
            <a:endParaRPr lang="en-US" sz="2400" dirty="0"/>
          </a:p>
          <a:p>
            <a:r>
              <a:rPr lang="en-US" sz="2400" smtClean="0"/>
              <a:t>Other ideas/comments</a:t>
            </a:r>
            <a:r>
              <a:rPr lang="en-US" sz="2400" dirty="0" smtClean="0"/>
              <a:t>?</a:t>
            </a:r>
            <a:endParaRPr lang="en-US" sz="2400" dirty="0"/>
          </a:p>
          <a:p>
            <a:endParaRPr lang="en-US" dirty="0"/>
          </a:p>
          <a:p>
            <a:endParaRPr lang="en-US" dirty="0"/>
          </a:p>
        </p:txBody>
      </p:sp>
    </p:spTree>
    <p:extLst>
      <p:ext uri="{BB962C8B-B14F-4D97-AF65-F5344CB8AC3E}">
        <p14:creationId xmlns:p14="http://schemas.microsoft.com/office/powerpoint/2010/main" val="25263607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588031"/>
            <a:ext cx="9144000" cy="5646636"/>
          </a:xfrm>
          <a:prstGeom prst="rect">
            <a:avLst/>
          </a:prstGeom>
        </p:spPr>
      </p:pic>
      <p:sp>
        <p:nvSpPr>
          <p:cNvPr id="2" name="TextBox 1"/>
          <p:cNvSpPr txBox="1"/>
          <p:nvPr/>
        </p:nvSpPr>
        <p:spPr>
          <a:xfrm>
            <a:off x="400339" y="752998"/>
            <a:ext cx="6971459" cy="369332"/>
          </a:xfrm>
          <a:prstGeom prst="rect">
            <a:avLst/>
          </a:prstGeom>
          <a:solidFill>
            <a:srgbClr val="FFE699">
              <a:alpha val="40000"/>
            </a:srgbClr>
          </a:solidFill>
        </p:spPr>
        <p:txBody>
          <a:bodyPr wrap="square" rtlCol="0">
            <a:spAutoFit/>
          </a:bodyPr>
          <a:lstStyle/>
          <a:p>
            <a:r>
              <a:rPr lang="en-US" dirty="0" smtClean="0"/>
              <a:t>------------------------------------------------------  Introduction to data and shape</a:t>
            </a:r>
            <a:endParaRPr lang="en-US" dirty="0"/>
          </a:p>
        </p:txBody>
      </p:sp>
      <p:sp>
        <p:nvSpPr>
          <p:cNvPr id="3" name="TextBox 2"/>
          <p:cNvSpPr txBox="1"/>
          <p:nvPr/>
        </p:nvSpPr>
        <p:spPr>
          <a:xfrm>
            <a:off x="5936093" y="1305220"/>
            <a:ext cx="1849853" cy="3416320"/>
          </a:xfrm>
          <a:prstGeom prst="rect">
            <a:avLst/>
          </a:prstGeom>
          <a:solidFill>
            <a:schemeClr val="accent4">
              <a:lumMod val="40000"/>
              <a:lumOff val="60000"/>
            </a:schemeClr>
          </a:solidFill>
        </p:spPr>
        <p:txBody>
          <a:bodyPr wrap="square" rtlCol="0">
            <a:spAutoFit/>
          </a:bodyPr>
          <a:lstStyle/>
          <a:p>
            <a:r>
              <a:rPr lang="en-US" dirty="0" smtClean="0"/>
              <a:t>How did you like the you tube lectures?</a:t>
            </a:r>
          </a:p>
          <a:p>
            <a:endParaRPr lang="en-US" dirty="0"/>
          </a:p>
          <a:p>
            <a:r>
              <a:rPr lang="en-US" dirty="0" smtClean="0"/>
              <a:t>How did you like the in-class worksheets?</a:t>
            </a:r>
          </a:p>
          <a:p>
            <a:endParaRPr lang="en-US" dirty="0"/>
          </a:p>
          <a:p>
            <a:r>
              <a:rPr lang="en-US" dirty="0" smtClean="0"/>
              <a:t>Would you have liked more videos and in class worksheets?</a:t>
            </a:r>
            <a:endParaRPr lang="en-US" dirty="0"/>
          </a:p>
        </p:txBody>
      </p:sp>
      <p:sp>
        <p:nvSpPr>
          <p:cNvPr id="5" name="TextBox 4"/>
          <p:cNvSpPr txBox="1"/>
          <p:nvPr/>
        </p:nvSpPr>
        <p:spPr>
          <a:xfrm>
            <a:off x="130631" y="6302569"/>
            <a:ext cx="9028387" cy="369332"/>
          </a:xfrm>
          <a:prstGeom prst="rect">
            <a:avLst/>
          </a:prstGeom>
          <a:solidFill>
            <a:srgbClr val="FFE699"/>
          </a:solidFill>
        </p:spPr>
        <p:txBody>
          <a:bodyPr wrap="square" rtlCol="0">
            <a:spAutoFit/>
          </a:bodyPr>
          <a:lstStyle/>
          <a:p>
            <a:r>
              <a:rPr lang="en-US" dirty="0" smtClean="0"/>
              <a:t>HW due 2/5 (individual or group HW):  Describe a data set (use feedback from writing center)</a:t>
            </a:r>
            <a:endParaRPr lang="en-US" dirty="0"/>
          </a:p>
        </p:txBody>
      </p:sp>
      <p:sp>
        <p:nvSpPr>
          <p:cNvPr id="6" name="TextBox 5"/>
          <p:cNvSpPr txBox="1"/>
          <p:nvPr/>
        </p:nvSpPr>
        <p:spPr>
          <a:xfrm>
            <a:off x="2218271" y="21293"/>
            <a:ext cx="4707459" cy="461665"/>
          </a:xfrm>
          <a:prstGeom prst="rect">
            <a:avLst/>
          </a:prstGeom>
          <a:solidFill>
            <a:srgbClr val="FFE699"/>
          </a:solidFill>
        </p:spPr>
        <p:txBody>
          <a:bodyPr wrap="square" rtlCol="0">
            <a:spAutoFit/>
          </a:bodyPr>
          <a:lstStyle/>
          <a:p>
            <a:pPr algn="ctr"/>
            <a:r>
              <a:rPr lang="en-US" sz="2400" dirty="0" smtClean="0"/>
              <a:t>Possible modifications for next time</a:t>
            </a:r>
            <a:endParaRPr lang="en-US" sz="2400" dirty="0"/>
          </a:p>
        </p:txBody>
      </p:sp>
      <p:cxnSp>
        <p:nvCxnSpPr>
          <p:cNvPr id="8" name="Straight Arrow Connector 7"/>
          <p:cNvCxnSpPr/>
          <p:nvPr/>
        </p:nvCxnSpPr>
        <p:spPr>
          <a:xfrm flipV="1">
            <a:off x="2466906" y="3059314"/>
            <a:ext cx="473647" cy="39470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869367" y="3710578"/>
            <a:ext cx="755421" cy="184963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237838" y="5580446"/>
            <a:ext cx="473647" cy="39470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0864" y="5806304"/>
            <a:ext cx="6968715" cy="369332"/>
          </a:xfrm>
          <a:prstGeom prst="rect">
            <a:avLst/>
          </a:prstGeom>
          <a:solidFill>
            <a:srgbClr val="FFE699">
              <a:alpha val="76000"/>
            </a:srgbClr>
          </a:solidFill>
        </p:spPr>
        <p:txBody>
          <a:bodyPr wrap="square" rtlCol="0">
            <a:spAutoFit/>
          </a:bodyPr>
          <a:lstStyle/>
          <a:p>
            <a:r>
              <a:rPr lang="en-US" dirty="0" smtClean="0"/>
              <a:t>---------------------------------------------------------------Computer Lab:  Intro to R</a:t>
            </a:r>
            <a:endParaRPr lang="en-US" dirty="0"/>
          </a:p>
        </p:txBody>
      </p:sp>
      <p:cxnSp>
        <p:nvCxnSpPr>
          <p:cNvPr id="14" name="Straight Arrow Connector 13"/>
          <p:cNvCxnSpPr/>
          <p:nvPr/>
        </p:nvCxnSpPr>
        <p:spPr>
          <a:xfrm flipH="1" flipV="1">
            <a:off x="8064966" y="6175636"/>
            <a:ext cx="412000" cy="23126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1561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94949"/>
            <a:ext cx="9144000" cy="4687973"/>
          </a:xfrm>
          <a:prstGeom prst="rect">
            <a:avLst/>
          </a:prstGeom>
        </p:spPr>
      </p:pic>
      <p:sp>
        <p:nvSpPr>
          <p:cNvPr id="3" name="TextBox 2"/>
          <p:cNvSpPr txBox="1"/>
          <p:nvPr/>
        </p:nvSpPr>
        <p:spPr>
          <a:xfrm>
            <a:off x="171039" y="164460"/>
            <a:ext cx="8742716" cy="923330"/>
          </a:xfrm>
          <a:prstGeom prst="rect">
            <a:avLst/>
          </a:prstGeom>
          <a:solidFill>
            <a:schemeClr val="accent4">
              <a:lumMod val="40000"/>
              <a:lumOff val="60000"/>
            </a:schemeClr>
          </a:solidFill>
        </p:spPr>
        <p:txBody>
          <a:bodyPr wrap="square" rtlCol="0">
            <a:spAutoFit/>
          </a:bodyPr>
          <a:lstStyle/>
          <a:p>
            <a:pPr algn="ctr"/>
            <a:r>
              <a:rPr lang="en-US" dirty="0"/>
              <a:t>Possible modifications for next time</a:t>
            </a:r>
          </a:p>
          <a:p>
            <a:endParaRPr lang="en-US" dirty="0" smtClean="0"/>
          </a:p>
          <a:p>
            <a:r>
              <a:rPr lang="en-US" dirty="0" smtClean="0"/>
              <a:t>Starting week 1:  Class wiki project describing topology including deformation retract.</a:t>
            </a:r>
            <a:endParaRPr lang="en-US" dirty="0"/>
          </a:p>
        </p:txBody>
      </p:sp>
      <p:sp>
        <p:nvSpPr>
          <p:cNvPr id="4" name="TextBox 3"/>
          <p:cNvSpPr txBox="1"/>
          <p:nvPr/>
        </p:nvSpPr>
        <p:spPr>
          <a:xfrm>
            <a:off x="6875188" y="1636299"/>
            <a:ext cx="2158809" cy="646331"/>
          </a:xfrm>
          <a:prstGeom prst="rect">
            <a:avLst/>
          </a:prstGeom>
          <a:solidFill>
            <a:schemeClr val="accent4">
              <a:lumMod val="40000"/>
              <a:lumOff val="60000"/>
            </a:schemeClr>
          </a:solidFill>
        </p:spPr>
        <p:txBody>
          <a:bodyPr wrap="square" rtlCol="0">
            <a:spAutoFit/>
          </a:bodyPr>
          <a:lstStyle/>
          <a:p>
            <a:r>
              <a:rPr lang="en-US" dirty="0" smtClean="0"/>
              <a:t>Draft of commented R code, due 2/12</a:t>
            </a:r>
            <a:endParaRPr lang="en-US" dirty="0"/>
          </a:p>
        </p:txBody>
      </p:sp>
      <p:sp>
        <p:nvSpPr>
          <p:cNvPr id="5" name="TextBox 4"/>
          <p:cNvSpPr txBox="1"/>
          <p:nvPr/>
        </p:nvSpPr>
        <p:spPr>
          <a:xfrm>
            <a:off x="7088319" y="3210713"/>
            <a:ext cx="1825436" cy="369332"/>
          </a:xfrm>
          <a:prstGeom prst="rect">
            <a:avLst/>
          </a:prstGeom>
          <a:solidFill>
            <a:schemeClr val="accent4">
              <a:lumMod val="40000"/>
              <a:lumOff val="60000"/>
            </a:schemeClr>
          </a:solidFill>
        </p:spPr>
        <p:txBody>
          <a:bodyPr wrap="square" rtlCol="0">
            <a:spAutoFit/>
          </a:bodyPr>
          <a:lstStyle/>
          <a:p>
            <a:r>
              <a:rPr lang="en-US" dirty="0" smtClean="0"/>
              <a:t>Outline due 2/19</a:t>
            </a:r>
            <a:endParaRPr lang="en-US" dirty="0"/>
          </a:p>
        </p:txBody>
      </p:sp>
      <p:sp>
        <p:nvSpPr>
          <p:cNvPr id="6" name="TextBox 5"/>
          <p:cNvSpPr txBox="1"/>
          <p:nvPr/>
        </p:nvSpPr>
        <p:spPr>
          <a:xfrm>
            <a:off x="6510803" y="5776304"/>
            <a:ext cx="2523193" cy="369332"/>
          </a:xfrm>
          <a:prstGeom prst="rect">
            <a:avLst/>
          </a:prstGeom>
          <a:solidFill>
            <a:schemeClr val="accent4">
              <a:lumMod val="40000"/>
              <a:lumOff val="60000"/>
            </a:schemeClr>
          </a:solidFill>
        </p:spPr>
        <p:txBody>
          <a:bodyPr wrap="square" rtlCol="0">
            <a:spAutoFit/>
          </a:bodyPr>
          <a:lstStyle/>
          <a:p>
            <a:r>
              <a:rPr lang="en-US" dirty="0" smtClean="0"/>
              <a:t>Draft OR Poster due 3/12</a:t>
            </a:r>
            <a:endParaRPr lang="en-US" dirty="0"/>
          </a:p>
        </p:txBody>
      </p:sp>
    </p:spTree>
    <p:extLst>
      <p:ext uri="{BB962C8B-B14F-4D97-AF65-F5344CB8AC3E}">
        <p14:creationId xmlns:p14="http://schemas.microsoft.com/office/powerpoint/2010/main" val="2930057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004" y="257695"/>
            <a:ext cx="9152312" cy="6370975"/>
          </a:xfrm>
          <a:prstGeom prst="rect">
            <a:avLst/>
          </a:prstGeom>
          <a:noFill/>
        </p:spPr>
        <p:txBody>
          <a:bodyPr wrap="square" rtlCol="0">
            <a:spAutoFit/>
          </a:bodyPr>
          <a:lstStyle/>
          <a:p>
            <a:pPr algn="ctr"/>
            <a:r>
              <a:rPr lang="en-US" sz="2400" dirty="0" smtClean="0"/>
              <a:t>Submit paper</a:t>
            </a:r>
          </a:p>
          <a:p>
            <a:endParaRPr lang="en-US" sz="2400" dirty="0" smtClean="0"/>
          </a:p>
          <a:p>
            <a:endParaRPr lang="en-US" sz="2400" dirty="0"/>
          </a:p>
          <a:p>
            <a:r>
              <a:rPr lang="en-US" sz="2400" dirty="0" smtClean="0"/>
              <a:t>   to math journal                                                                to biology journal</a:t>
            </a:r>
          </a:p>
          <a:p>
            <a:endParaRPr lang="en-US" sz="2400" dirty="0"/>
          </a:p>
          <a:p>
            <a:endParaRPr lang="en-US" sz="2400" dirty="0" smtClean="0"/>
          </a:p>
          <a:p>
            <a:r>
              <a:rPr lang="en-US" sz="2400" dirty="0" smtClean="0"/>
              <a:t>  Wait 6 – 12 months                                                       </a:t>
            </a:r>
            <a:r>
              <a:rPr lang="en-US" sz="2400" dirty="0"/>
              <a:t>Wait </a:t>
            </a:r>
            <a:r>
              <a:rPr lang="en-US" sz="2400" dirty="0" smtClean="0"/>
              <a:t>3 </a:t>
            </a:r>
            <a:r>
              <a:rPr lang="en-US" sz="2400" dirty="0"/>
              <a:t>– 6</a:t>
            </a:r>
            <a:r>
              <a:rPr lang="en-US" sz="2400" dirty="0" smtClean="0"/>
              <a:t> weeks</a:t>
            </a:r>
          </a:p>
          <a:p>
            <a:endParaRPr lang="en-US" sz="2400" dirty="0" smtClean="0"/>
          </a:p>
          <a:p>
            <a:endParaRPr lang="en-US" sz="2400" dirty="0" smtClean="0"/>
          </a:p>
          <a:p>
            <a:pPr algn="ctr"/>
            <a:endParaRPr lang="en-US" sz="2400" dirty="0" smtClean="0"/>
          </a:p>
          <a:p>
            <a:pPr algn="ctr"/>
            <a:r>
              <a:rPr lang="en-US" sz="2400" dirty="0" smtClean="0"/>
              <a:t>Implement reviewers’ suggestions</a:t>
            </a:r>
            <a:endParaRPr lang="en-US" sz="2400" dirty="0"/>
          </a:p>
          <a:p>
            <a:pPr algn="ctr"/>
            <a:r>
              <a:rPr lang="en-US" sz="2400" dirty="0"/>
              <a:t> </a:t>
            </a:r>
            <a:r>
              <a:rPr lang="en-US" sz="2400" dirty="0" smtClean="0"/>
              <a:t>and respond to reviewers.</a:t>
            </a:r>
          </a:p>
          <a:p>
            <a:pPr algn="ctr"/>
            <a:endParaRPr lang="en-US" sz="2400" dirty="0"/>
          </a:p>
          <a:p>
            <a:pPr algn="ctr"/>
            <a:endParaRPr lang="en-US" sz="2400" dirty="0" smtClean="0"/>
          </a:p>
          <a:p>
            <a:pPr algn="ctr"/>
            <a:r>
              <a:rPr lang="en-US" sz="2400" dirty="0" smtClean="0"/>
              <a:t>Submit revised version</a:t>
            </a:r>
          </a:p>
          <a:p>
            <a:pPr algn="ctr"/>
            <a:endParaRPr lang="en-US" sz="2400" dirty="0"/>
          </a:p>
          <a:p>
            <a:r>
              <a:rPr lang="en-US" sz="2400" dirty="0" smtClean="0"/>
              <a:t>If accepted, paper will (eventually or almost immediately) be published.</a:t>
            </a:r>
          </a:p>
        </p:txBody>
      </p:sp>
      <p:cxnSp>
        <p:nvCxnSpPr>
          <p:cNvPr id="4" name="Straight Arrow Connector 3"/>
          <p:cNvCxnSpPr/>
          <p:nvPr/>
        </p:nvCxnSpPr>
        <p:spPr>
          <a:xfrm>
            <a:off x="4608025" y="4738260"/>
            <a:ext cx="0" cy="573578"/>
          </a:xfrm>
          <a:prstGeom prst="straightConnector1">
            <a:avLst/>
          </a:prstGeom>
          <a:ln w="57150">
            <a:solidFill>
              <a:srgbClr val="B9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7334598" y="1820493"/>
            <a:ext cx="0" cy="573578"/>
          </a:xfrm>
          <a:prstGeom prst="straightConnector1">
            <a:avLst/>
          </a:prstGeom>
          <a:ln w="57150">
            <a:solidFill>
              <a:srgbClr val="B90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527069" y="725978"/>
            <a:ext cx="4112032" cy="770314"/>
            <a:chOff x="2527069" y="883919"/>
            <a:chExt cx="4112032" cy="770314"/>
          </a:xfrm>
        </p:grpSpPr>
        <p:cxnSp>
          <p:nvCxnSpPr>
            <p:cNvPr id="6" name="Straight Arrow Connector 5"/>
            <p:cNvCxnSpPr/>
            <p:nvPr/>
          </p:nvCxnSpPr>
          <p:spPr>
            <a:xfrm flipH="1">
              <a:off x="2527069" y="883920"/>
              <a:ext cx="2056016" cy="770313"/>
            </a:xfrm>
            <a:prstGeom prst="straightConnector1">
              <a:avLst/>
            </a:prstGeom>
            <a:ln w="57150">
              <a:solidFill>
                <a:srgbClr val="B9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83085" y="883919"/>
              <a:ext cx="2056016" cy="770313"/>
            </a:xfrm>
            <a:prstGeom prst="straightConnector1">
              <a:avLst/>
            </a:prstGeom>
            <a:ln w="57150">
              <a:solidFill>
                <a:srgbClr val="B9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flipV="1">
            <a:off x="2531078" y="3055186"/>
            <a:ext cx="4112032" cy="770314"/>
            <a:chOff x="2527069" y="883919"/>
            <a:chExt cx="4112032" cy="770314"/>
          </a:xfrm>
        </p:grpSpPr>
        <p:cxnSp>
          <p:nvCxnSpPr>
            <p:cNvPr id="12" name="Straight Arrow Connector 11"/>
            <p:cNvCxnSpPr/>
            <p:nvPr/>
          </p:nvCxnSpPr>
          <p:spPr>
            <a:xfrm flipH="1">
              <a:off x="2527069" y="883920"/>
              <a:ext cx="2056016" cy="770313"/>
            </a:xfrm>
            <a:prstGeom prst="straightConnector1">
              <a:avLst/>
            </a:prstGeom>
            <a:ln w="57150">
              <a:solidFill>
                <a:srgbClr val="B9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83085" y="883919"/>
              <a:ext cx="2056016" cy="770313"/>
            </a:xfrm>
            <a:prstGeom prst="straightConnector1">
              <a:avLst/>
            </a:prstGeom>
            <a:ln w="57150">
              <a:solidFill>
                <a:srgbClr val="B9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a:off x="1077886" y="1820493"/>
            <a:ext cx="0" cy="573578"/>
          </a:xfrm>
          <a:prstGeom prst="straightConnector1">
            <a:avLst/>
          </a:prstGeom>
          <a:ln w="57150">
            <a:solidFill>
              <a:srgbClr val="B9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4781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82890"/>
            <a:ext cx="9144000" cy="4848550"/>
          </a:xfrm>
          <a:prstGeom prst="rect">
            <a:avLst/>
          </a:prstGeom>
        </p:spPr>
      </p:pic>
      <p:cxnSp>
        <p:nvCxnSpPr>
          <p:cNvPr id="4" name="Straight Arrow Connector 3"/>
          <p:cNvCxnSpPr/>
          <p:nvPr/>
        </p:nvCxnSpPr>
        <p:spPr>
          <a:xfrm flipV="1">
            <a:off x="7665835" y="3114469"/>
            <a:ext cx="0" cy="261944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853882" y="5733915"/>
            <a:ext cx="1629419" cy="369332"/>
          </a:xfrm>
          <a:prstGeom prst="rect">
            <a:avLst/>
          </a:prstGeom>
          <a:solidFill>
            <a:schemeClr val="accent4">
              <a:lumMod val="40000"/>
              <a:lumOff val="60000"/>
            </a:schemeClr>
          </a:solidFill>
        </p:spPr>
        <p:txBody>
          <a:bodyPr wrap="square" rtlCol="0">
            <a:spAutoFit/>
          </a:bodyPr>
          <a:lstStyle/>
          <a:p>
            <a:r>
              <a:rPr lang="en-US" dirty="0" smtClean="0"/>
              <a:t>Slides due 4/23</a:t>
            </a:r>
            <a:endParaRPr lang="en-US" dirty="0"/>
          </a:p>
        </p:txBody>
      </p:sp>
      <p:cxnSp>
        <p:nvCxnSpPr>
          <p:cNvPr id="6" name="Straight Arrow Connector 5"/>
          <p:cNvCxnSpPr>
            <a:stCxn id="5" idx="3"/>
          </p:cNvCxnSpPr>
          <p:nvPr/>
        </p:nvCxnSpPr>
        <p:spPr>
          <a:xfrm>
            <a:off x="6483301" y="5918581"/>
            <a:ext cx="424952" cy="9034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18271" y="234424"/>
            <a:ext cx="5509440" cy="1200329"/>
          </a:xfrm>
          <a:prstGeom prst="rect">
            <a:avLst/>
          </a:prstGeom>
          <a:solidFill>
            <a:srgbClr val="FFE699"/>
          </a:solidFill>
        </p:spPr>
        <p:txBody>
          <a:bodyPr wrap="square" rtlCol="0">
            <a:spAutoFit/>
          </a:bodyPr>
          <a:lstStyle/>
          <a:p>
            <a:pPr algn="ctr"/>
            <a:r>
              <a:rPr lang="en-US" sz="2400" dirty="0" smtClean="0"/>
              <a:t>Possible modifications for next time</a:t>
            </a:r>
          </a:p>
          <a:p>
            <a:pPr algn="ctr"/>
            <a:endParaRPr lang="en-US" sz="2400" dirty="0"/>
          </a:p>
          <a:p>
            <a:pPr algn="ctr"/>
            <a:r>
              <a:rPr lang="en-US" sz="2400" dirty="0" smtClean="0"/>
              <a:t>Should I ask TA to post deadlines on ICON?</a:t>
            </a:r>
            <a:endParaRPr lang="en-US" sz="2400" dirty="0"/>
          </a:p>
        </p:txBody>
      </p:sp>
    </p:spTree>
    <p:extLst>
      <p:ext uri="{BB962C8B-B14F-4D97-AF65-F5344CB8AC3E}">
        <p14:creationId xmlns:p14="http://schemas.microsoft.com/office/powerpoint/2010/main" val="29300572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952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3700" y="260658"/>
            <a:ext cx="8705850" cy="7017306"/>
          </a:xfrm>
          <a:prstGeom prst="rect">
            <a:avLst/>
          </a:prstGeom>
        </p:spPr>
        <p:txBody>
          <a:bodyPr wrap="square">
            <a:spAutoFit/>
          </a:bodyPr>
          <a:lstStyle/>
          <a:p>
            <a:r>
              <a:rPr lang="en-US" dirty="0"/>
              <a:t>This is referee's report for the </a:t>
            </a:r>
            <a:r>
              <a:rPr lang="en-US" dirty="0" smtClean="0"/>
              <a:t>paper…</a:t>
            </a:r>
          </a:p>
          <a:p>
            <a:endParaRPr lang="en-US" dirty="0">
              <a:solidFill>
                <a:srgbClr val="222222"/>
              </a:solidFill>
            </a:endParaRPr>
          </a:p>
          <a:p>
            <a:r>
              <a:rPr lang="en-US" dirty="0" smtClean="0">
                <a:solidFill>
                  <a:srgbClr val="222222"/>
                </a:solidFill>
              </a:rPr>
              <a:t>Some </a:t>
            </a:r>
            <a:r>
              <a:rPr lang="en-US" dirty="0">
                <a:solidFill>
                  <a:srgbClr val="222222"/>
                </a:solidFill>
              </a:rPr>
              <a:t>protein complexes interact with multiple DNA segments during</a:t>
            </a:r>
            <a:r>
              <a:rPr lang="en-US" dirty="0"/>
              <a:t/>
            </a:r>
            <a:br>
              <a:rPr lang="en-US" dirty="0"/>
            </a:br>
            <a:r>
              <a:rPr lang="en-US" dirty="0">
                <a:solidFill>
                  <a:srgbClr val="222222"/>
                </a:solidFill>
              </a:rPr>
              <a:t>biological </a:t>
            </a:r>
            <a:r>
              <a:rPr lang="en-US" dirty="0" err="1" smtClean="0">
                <a:solidFill>
                  <a:srgbClr val="222222"/>
                </a:solidFill>
              </a:rPr>
              <a:t>processes.These</a:t>
            </a:r>
            <a:r>
              <a:rPr lang="en-US" dirty="0" smtClean="0">
                <a:solidFill>
                  <a:srgbClr val="222222"/>
                </a:solidFill>
              </a:rPr>
              <a:t> </a:t>
            </a:r>
            <a:r>
              <a:rPr lang="en-US" dirty="0">
                <a:solidFill>
                  <a:srgbClr val="222222"/>
                </a:solidFill>
              </a:rPr>
              <a:t>processes can change the topology of DNA which results </a:t>
            </a:r>
            <a:r>
              <a:rPr lang="en-US" dirty="0" smtClean="0">
                <a:solidFill>
                  <a:srgbClr val="222222"/>
                </a:solidFill>
              </a:rPr>
              <a:t>in</a:t>
            </a:r>
            <a:r>
              <a:rPr lang="en-US" dirty="0" smtClean="0"/>
              <a:t> </a:t>
            </a:r>
            <a:r>
              <a:rPr lang="en-US" dirty="0" smtClean="0">
                <a:solidFill>
                  <a:srgbClr val="222222"/>
                </a:solidFill>
              </a:rPr>
              <a:t>knotted </a:t>
            </a:r>
            <a:r>
              <a:rPr lang="en-US" dirty="0">
                <a:solidFill>
                  <a:srgbClr val="222222"/>
                </a:solidFill>
              </a:rPr>
              <a:t>or linked DNA. </a:t>
            </a:r>
            <a:r>
              <a:rPr lang="en-US" dirty="0" smtClean="0">
                <a:solidFill>
                  <a:srgbClr val="222222"/>
                </a:solidFill>
              </a:rPr>
              <a:t>Tangle</a:t>
            </a:r>
            <a:r>
              <a:rPr lang="en-US" dirty="0" smtClean="0"/>
              <a:t> </a:t>
            </a:r>
            <a:r>
              <a:rPr lang="en-US" dirty="0" smtClean="0">
                <a:solidFill>
                  <a:srgbClr val="222222"/>
                </a:solidFill>
              </a:rPr>
              <a:t>analysis </a:t>
            </a:r>
            <a:r>
              <a:rPr lang="en-US" dirty="0">
                <a:solidFill>
                  <a:srgbClr val="222222"/>
                </a:solidFill>
              </a:rPr>
              <a:t>was introduced to study/model various protein </a:t>
            </a:r>
            <a:r>
              <a:rPr lang="en-US" dirty="0" smtClean="0">
                <a:solidFill>
                  <a:srgbClr val="222222"/>
                </a:solidFill>
              </a:rPr>
              <a:t>actions</a:t>
            </a:r>
            <a:r>
              <a:rPr lang="en-US" dirty="0" smtClean="0"/>
              <a:t> </a:t>
            </a:r>
            <a:r>
              <a:rPr lang="en-US" dirty="0" smtClean="0">
                <a:solidFill>
                  <a:srgbClr val="222222"/>
                </a:solidFill>
              </a:rPr>
              <a:t>mathematically</a:t>
            </a:r>
            <a:r>
              <a:rPr lang="en-US" dirty="0">
                <a:solidFill>
                  <a:srgbClr val="222222"/>
                </a:solidFill>
              </a:rPr>
              <a:t>. The protein </a:t>
            </a:r>
            <a:r>
              <a:rPr lang="en-US" dirty="0" smtClean="0">
                <a:solidFill>
                  <a:srgbClr val="222222"/>
                </a:solidFill>
              </a:rPr>
              <a:t>is</a:t>
            </a:r>
            <a:r>
              <a:rPr lang="en-US" dirty="0" smtClean="0"/>
              <a:t> </a:t>
            </a:r>
            <a:r>
              <a:rPr lang="en-US" dirty="0" smtClean="0">
                <a:solidFill>
                  <a:srgbClr val="222222"/>
                </a:solidFill>
              </a:rPr>
              <a:t>modeled </a:t>
            </a:r>
            <a:r>
              <a:rPr lang="en-US" dirty="0">
                <a:solidFill>
                  <a:srgbClr val="222222"/>
                </a:solidFill>
              </a:rPr>
              <a:t>by a 3-dimensional ball and the protein-bound DNA is </a:t>
            </a:r>
            <a:r>
              <a:rPr lang="en-US" dirty="0" smtClean="0">
                <a:solidFill>
                  <a:srgbClr val="222222"/>
                </a:solidFill>
              </a:rPr>
              <a:t>modeled</a:t>
            </a:r>
            <a:r>
              <a:rPr lang="en-US" dirty="0" smtClean="0"/>
              <a:t> </a:t>
            </a:r>
            <a:r>
              <a:rPr lang="en-US" dirty="0" smtClean="0">
                <a:solidFill>
                  <a:srgbClr val="222222"/>
                </a:solidFill>
              </a:rPr>
              <a:t>by </a:t>
            </a:r>
            <a:r>
              <a:rPr lang="en-US" dirty="0">
                <a:solidFill>
                  <a:srgbClr val="222222"/>
                </a:solidFill>
              </a:rPr>
              <a:t>strings </a:t>
            </a:r>
            <a:r>
              <a:rPr lang="en-US" dirty="0" smtClean="0">
                <a:solidFill>
                  <a:srgbClr val="222222"/>
                </a:solidFill>
              </a:rPr>
              <a:t>embedded</a:t>
            </a:r>
            <a:r>
              <a:rPr lang="en-US" dirty="0" smtClean="0"/>
              <a:t> </a:t>
            </a:r>
            <a:r>
              <a:rPr lang="en-US" dirty="0" smtClean="0">
                <a:solidFill>
                  <a:srgbClr val="222222"/>
                </a:solidFill>
              </a:rPr>
              <a:t>in </a:t>
            </a:r>
            <a:r>
              <a:rPr lang="en-US" dirty="0">
                <a:solidFill>
                  <a:srgbClr val="222222"/>
                </a:solidFill>
              </a:rPr>
              <a:t>the ball.</a:t>
            </a:r>
            <a:r>
              <a:rPr lang="en-US" dirty="0"/>
              <a:t/>
            </a:r>
            <a:br>
              <a:rPr lang="en-US" dirty="0"/>
            </a:br>
            <a:endParaRPr lang="en-US" dirty="0" smtClean="0"/>
          </a:p>
          <a:p>
            <a:r>
              <a:rPr lang="en-US" dirty="0" smtClean="0">
                <a:solidFill>
                  <a:srgbClr val="222222"/>
                </a:solidFill>
              </a:rPr>
              <a:t>A </a:t>
            </a:r>
            <a:r>
              <a:rPr lang="en-US" dirty="0">
                <a:solidFill>
                  <a:srgbClr val="222222"/>
                </a:solidFill>
              </a:rPr>
              <a:t>protein complex bound to a circular DNA molecule at four sites </a:t>
            </a:r>
            <a:r>
              <a:rPr lang="en-US" dirty="0" smtClean="0">
                <a:solidFill>
                  <a:srgbClr val="222222"/>
                </a:solidFill>
              </a:rPr>
              <a:t>can</a:t>
            </a:r>
            <a:r>
              <a:rPr lang="en-US" dirty="0" smtClean="0"/>
              <a:t> </a:t>
            </a:r>
            <a:r>
              <a:rPr lang="en-US" dirty="0" smtClean="0">
                <a:solidFill>
                  <a:srgbClr val="222222"/>
                </a:solidFill>
              </a:rPr>
              <a:t>be </a:t>
            </a:r>
            <a:r>
              <a:rPr lang="en-US" dirty="0">
                <a:solidFill>
                  <a:srgbClr val="222222"/>
                </a:solidFill>
              </a:rPr>
              <a:t>modeled by </a:t>
            </a:r>
            <a:r>
              <a:rPr lang="en-US" dirty="0" smtClean="0">
                <a:solidFill>
                  <a:srgbClr val="222222"/>
                </a:solidFill>
              </a:rPr>
              <a:t>a</a:t>
            </a:r>
            <a:r>
              <a:rPr lang="en-US" dirty="0" smtClean="0"/>
              <a:t> </a:t>
            </a:r>
            <a:r>
              <a:rPr lang="en-US" dirty="0" smtClean="0">
                <a:solidFill>
                  <a:srgbClr val="222222"/>
                </a:solidFill>
              </a:rPr>
              <a:t>4-string </a:t>
            </a:r>
            <a:r>
              <a:rPr lang="en-US" dirty="0">
                <a:solidFill>
                  <a:srgbClr val="222222"/>
                </a:solidFill>
              </a:rPr>
              <a:t>tangle. In this paper, the authors provide a </a:t>
            </a:r>
            <a:r>
              <a:rPr lang="en-US" dirty="0" smtClean="0">
                <a:solidFill>
                  <a:srgbClr val="222222"/>
                </a:solidFill>
              </a:rPr>
              <a:t>biologically</a:t>
            </a:r>
            <a:r>
              <a:rPr lang="en-US" dirty="0" smtClean="0"/>
              <a:t> </a:t>
            </a:r>
            <a:r>
              <a:rPr lang="en-US" dirty="0" smtClean="0">
                <a:solidFill>
                  <a:srgbClr val="222222"/>
                </a:solidFill>
              </a:rPr>
              <a:t>relevant </a:t>
            </a:r>
            <a:r>
              <a:rPr lang="en-US" dirty="0">
                <a:solidFill>
                  <a:srgbClr val="222222"/>
                </a:solidFill>
              </a:rPr>
              <a:t>4-string tangle </a:t>
            </a:r>
            <a:r>
              <a:rPr lang="en-US" dirty="0" smtClean="0">
                <a:solidFill>
                  <a:srgbClr val="222222"/>
                </a:solidFill>
              </a:rPr>
              <a:t>model</a:t>
            </a:r>
            <a:r>
              <a:rPr lang="en-US" dirty="0" smtClean="0"/>
              <a:t> </a:t>
            </a:r>
            <a:r>
              <a:rPr lang="en-US" dirty="0" smtClean="0">
                <a:solidFill>
                  <a:srgbClr val="222222"/>
                </a:solidFill>
              </a:rPr>
              <a:t>of </a:t>
            </a:r>
            <a:r>
              <a:rPr lang="en-US" dirty="0">
                <a:solidFill>
                  <a:srgbClr val="222222"/>
                </a:solidFill>
              </a:rPr>
              <a:t>a DNA-protein complex and develop mathematics to determine </a:t>
            </a:r>
            <a:r>
              <a:rPr lang="en-US" dirty="0" smtClean="0">
                <a:solidFill>
                  <a:srgbClr val="222222"/>
                </a:solidFill>
              </a:rPr>
              <a:t>the</a:t>
            </a:r>
            <a:r>
              <a:rPr lang="en-US" dirty="0" smtClean="0"/>
              <a:t> </a:t>
            </a:r>
            <a:r>
              <a:rPr lang="en-US" dirty="0" smtClean="0">
                <a:solidFill>
                  <a:srgbClr val="222222"/>
                </a:solidFill>
              </a:rPr>
              <a:t>topology </a:t>
            </a:r>
            <a:r>
              <a:rPr lang="en-US" dirty="0">
                <a:solidFill>
                  <a:srgbClr val="222222"/>
                </a:solidFill>
              </a:rPr>
              <a:t>of DNA </a:t>
            </a:r>
            <a:r>
              <a:rPr lang="en-US" dirty="0" smtClean="0">
                <a:solidFill>
                  <a:srgbClr val="222222"/>
                </a:solidFill>
              </a:rPr>
              <a:t>within</a:t>
            </a:r>
            <a:r>
              <a:rPr lang="en-US" dirty="0" smtClean="0"/>
              <a:t> </a:t>
            </a:r>
            <a:r>
              <a:rPr lang="en-US" dirty="0" smtClean="0">
                <a:solidFill>
                  <a:srgbClr val="222222"/>
                </a:solidFill>
              </a:rPr>
              <a:t>the </a:t>
            </a:r>
            <a:r>
              <a:rPr lang="en-US" dirty="0">
                <a:solidFill>
                  <a:srgbClr val="222222"/>
                </a:solidFill>
              </a:rPr>
              <a:t>protein complex. The paper contains new and interesting </a:t>
            </a:r>
            <a:r>
              <a:rPr lang="en-US" dirty="0" smtClean="0">
                <a:solidFill>
                  <a:srgbClr val="222222"/>
                </a:solidFill>
              </a:rPr>
              <a:t>results,</a:t>
            </a:r>
            <a:r>
              <a:rPr lang="en-US" dirty="0" smtClean="0"/>
              <a:t> </a:t>
            </a:r>
            <a:r>
              <a:rPr lang="en-US" dirty="0" smtClean="0">
                <a:solidFill>
                  <a:srgbClr val="222222"/>
                </a:solidFill>
              </a:rPr>
              <a:t>and </a:t>
            </a:r>
            <a:r>
              <a:rPr lang="en-US" dirty="0">
                <a:solidFill>
                  <a:srgbClr val="222222"/>
                </a:solidFill>
              </a:rPr>
              <a:t>it is carefully </a:t>
            </a:r>
            <a:r>
              <a:rPr lang="en-US" dirty="0" smtClean="0">
                <a:solidFill>
                  <a:srgbClr val="222222"/>
                </a:solidFill>
              </a:rPr>
              <a:t>written.</a:t>
            </a:r>
            <a:r>
              <a:rPr lang="en-US" dirty="0" smtClean="0"/>
              <a:t> </a:t>
            </a:r>
            <a:r>
              <a:rPr lang="en-US" dirty="0" smtClean="0">
                <a:solidFill>
                  <a:srgbClr val="222222"/>
                </a:solidFill>
              </a:rPr>
              <a:t>The </a:t>
            </a:r>
            <a:r>
              <a:rPr lang="en-US" dirty="0">
                <a:solidFill>
                  <a:srgbClr val="222222"/>
                </a:solidFill>
              </a:rPr>
              <a:t>proofs are technical and elaborate. In referee's opinion, </a:t>
            </a:r>
            <a:r>
              <a:rPr lang="en-US" dirty="0" smtClean="0">
                <a:solidFill>
                  <a:srgbClr val="222222"/>
                </a:solidFill>
              </a:rPr>
              <a:t>the</a:t>
            </a:r>
            <a:r>
              <a:rPr lang="en-US" dirty="0" smtClean="0"/>
              <a:t> </a:t>
            </a:r>
            <a:r>
              <a:rPr lang="en-US" dirty="0" smtClean="0">
                <a:solidFill>
                  <a:srgbClr val="222222"/>
                </a:solidFill>
              </a:rPr>
              <a:t>paper </a:t>
            </a:r>
            <a:r>
              <a:rPr lang="en-US" dirty="0">
                <a:solidFill>
                  <a:srgbClr val="222222"/>
                </a:solidFill>
              </a:rPr>
              <a:t>deserves to be </a:t>
            </a:r>
            <a:r>
              <a:rPr lang="en-US" dirty="0" smtClean="0">
                <a:solidFill>
                  <a:srgbClr val="222222"/>
                </a:solidFill>
              </a:rPr>
              <a:t>published</a:t>
            </a:r>
            <a:r>
              <a:rPr lang="en-US" dirty="0" smtClean="0"/>
              <a:t> </a:t>
            </a:r>
            <a:r>
              <a:rPr lang="en-US" dirty="0" smtClean="0">
                <a:solidFill>
                  <a:srgbClr val="222222"/>
                </a:solidFill>
              </a:rPr>
              <a:t>in </a:t>
            </a:r>
            <a:r>
              <a:rPr lang="en-US" dirty="0">
                <a:solidFill>
                  <a:srgbClr val="222222"/>
                </a:solidFill>
              </a:rPr>
              <a:t>JKTR, after taking into account the corrections/suggestions given below.</a:t>
            </a:r>
            <a:r>
              <a:rPr lang="en-US" dirty="0"/>
              <a:t/>
            </a:r>
            <a:br>
              <a:rPr lang="en-US" dirty="0"/>
            </a:br>
            <a:r>
              <a:rPr lang="en-US" dirty="0"/>
              <a:t/>
            </a:r>
            <a:br>
              <a:rPr lang="en-US" dirty="0"/>
            </a:br>
            <a:r>
              <a:rPr lang="en-US" dirty="0">
                <a:solidFill>
                  <a:srgbClr val="222222"/>
                </a:solidFill>
                <a:latin typeface="arial" panose="020B0604020202020204" pitchFamily="34" charset="0"/>
              </a:rPr>
              <a:t>List of corrections/suggestions:</a:t>
            </a:r>
            <a:r>
              <a:rPr lang="en-US" dirty="0"/>
              <a:t/>
            </a:r>
            <a:br>
              <a:rPr lang="en-US" dirty="0"/>
            </a:br>
            <a:r>
              <a:rPr lang="en-US" dirty="0">
                <a:solidFill>
                  <a:srgbClr val="500050"/>
                </a:solidFill>
                <a:latin typeface="arial" panose="020B0604020202020204" pitchFamily="34" charset="0"/>
              </a:rPr>
              <a:t/>
            </a:r>
            <a:br>
              <a:rPr lang="en-US" dirty="0">
                <a:solidFill>
                  <a:srgbClr val="500050"/>
                </a:solidFill>
                <a:latin typeface="arial" panose="020B0604020202020204" pitchFamily="34" charset="0"/>
              </a:rPr>
            </a:br>
            <a:r>
              <a:rPr lang="en-US" dirty="0">
                <a:solidFill>
                  <a:srgbClr val="500050"/>
                </a:solidFill>
                <a:latin typeface="arial" panose="020B0604020202020204" pitchFamily="34" charset="0"/>
              </a:rPr>
              <a:t>page 2, line 8: delete the space after \DNA segments".</a:t>
            </a:r>
            <a:br>
              <a:rPr lang="en-US" dirty="0">
                <a:solidFill>
                  <a:srgbClr val="500050"/>
                </a:solidFill>
                <a:latin typeface="arial" panose="020B0604020202020204" pitchFamily="34" charset="0"/>
              </a:rPr>
            </a:br>
            <a:r>
              <a:rPr lang="en-US" dirty="0">
                <a:solidFill>
                  <a:srgbClr val="500050"/>
                </a:solidFill>
                <a:latin typeface="arial" panose="020B0604020202020204" pitchFamily="34" charset="0"/>
              </a:rPr>
              <a:t>- last paragraph in the Introduction: replace \section </a:t>
            </a:r>
            <a:r>
              <a:rPr lang="en-US" dirty="0" err="1">
                <a:solidFill>
                  <a:srgbClr val="500050"/>
                </a:solidFill>
                <a:latin typeface="arial" panose="020B0604020202020204" pitchFamily="34" charset="0"/>
              </a:rPr>
              <a:t>i</a:t>
            </a:r>
            <a:r>
              <a:rPr lang="en-US" dirty="0">
                <a:solidFill>
                  <a:srgbClr val="500050"/>
                </a:solidFill>
                <a:latin typeface="arial" panose="020B0604020202020204" pitchFamily="34" charset="0"/>
              </a:rPr>
              <a:t>" with\Section </a:t>
            </a:r>
            <a:r>
              <a:rPr lang="en-US" dirty="0" err="1">
                <a:solidFill>
                  <a:srgbClr val="500050"/>
                </a:solidFill>
                <a:latin typeface="arial" panose="020B0604020202020204" pitchFamily="34" charset="0"/>
              </a:rPr>
              <a:t>i</a:t>
            </a:r>
            <a:r>
              <a:rPr lang="en-US" dirty="0">
                <a:solidFill>
                  <a:srgbClr val="500050"/>
                </a:solidFill>
                <a:latin typeface="arial" panose="020B0604020202020204" pitchFamily="34" charset="0"/>
              </a:rPr>
              <a:t>".</a:t>
            </a:r>
            <a:br>
              <a:rPr lang="en-US" dirty="0">
                <a:solidFill>
                  <a:srgbClr val="500050"/>
                </a:solidFill>
                <a:latin typeface="arial" panose="020B0604020202020204" pitchFamily="34" charset="0"/>
              </a:rPr>
            </a:br>
            <a:r>
              <a:rPr lang="en-US" dirty="0">
                <a:solidFill>
                  <a:srgbClr val="500050"/>
                </a:solidFill>
                <a:latin typeface="arial" panose="020B0604020202020204" pitchFamily="34" charset="0"/>
              </a:rPr>
              <a:t>- Section 2: italicize the terms newly introduced:</a:t>
            </a:r>
            <a:br>
              <a:rPr lang="en-US" dirty="0">
                <a:solidFill>
                  <a:srgbClr val="500050"/>
                </a:solidFill>
                <a:latin typeface="arial" panose="020B0604020202020204" pitchFamily="34" charset="0"/>
              </a:rPr>
            </a:br>
            <a:r>
              <a:rPr lang="en-US" dirty="0">
                <a:solidFill>
                  <a:srgbClr val="500050"/>
                </a:solidFill>
                <a:latin typeface="arial" panose="020B0604020202020204" pitchFamily="34" charset="0"/>
              </a:rPr>
              <a:t>  page 2, line -4: \jumping DNA"</a:t>
            </a:r>
            <a:br>
              <a:rPr lang="en-US" dirty="0">
                <a:solidFill>
                  <a:srgbClr val="500050"/>
                </a:solidFill>
                <a:latin typeface="arial" panose="020B0604020202020204" pitchFamily="34" charset="0"/>
              </a:rPr>
            </a:br>
            <a:r>
              <a:rPr lang="en-US" dirty="0">
                <a:solidFill>
                  <a:srgbClr val="500050"/>
                </a:solidFill>
                <a:latin typeface="arial" panose="020B0604020202020204" pitchFamily="34" charset="0"/>
              </a:rPr>
              <a:t>  page 2, line -2:\ transposable element"</a:t>
            </a:r>
            <a:br>
              <a:rPr lang="en-US" dirty="0">
                <a:solidFill>
                  <a:srgbClr val="500050"/>
                </a:solidFill>
                <a:latin typeface="arial" panose="020B0604020202020204" pitchFamily="34" charset="0"/>
              </a:rPr>
            </a:br>
            <a:r>
              <a:rPr lang="en-US" dirty="0">
                <a:solidFill>
                  <a:srgbClr val="500050"/>
                </a:solidFill>
                <a:latin typeface="arial" panose="020B0604020202020204" pitchFamily="34" charset="0"/>
              </a:rPr>
              <a:t>  page 2, line -1: \transposon" and \transposition"</a:t>
            </a:r>
            <a:br>
              <a:rPr lang="en-US" dirty="0">
                <a:solidFill>
                  <a:srgbClr val="500050"/>
                </a:solidFill>
                <a:latin typeface="arial" panose="020B0604020202020204" pitchFamily="34" charset="0"/>
              </a:rPr>
            </a:br>
            <a:r>
              <a:rPr lang="en-US" dirty="0">
                <a:solidFill>
                  <a:srgbClr val="222222"/>
                </a:solidFill>
                <a:latin typeface="arial" panose="020B0604020202020204" pitchFamily="34" charset="0"/>
              </a:rPr>
              <a:t>...</a:t>
            </a:r>
            <a:endParaRPr lang="en-US" dirty="0"/>
          </a:p>
        </p:txBody>
      </p:sp>
      <p:sp>
        <p:nvSpPr>
          <p:cNvPr id="4" name="TextBox 3"/>
          <p:cNvSpPr txBox="1"/>
          <p:nvPr/>
        </p:nvSpPr>
        <p:spPr>
          <a:xfrm>
            <a:off x="5588000" y="146358"/>
            <a:ext cx="3352800" cy="2308324"/>
          </a:xfrm>
          <a:prstGeom prst="rect">
            <a:avLst/>
          </a:prstGeom>
          <a:solidFill>
            <a:schemeClr val="accent4">
              <a:lumMod val="40000"/>
              <a:lumOff val="60000"/>
            </a:schemeClr>
          </a:solidFill>
        </p:spPr>
        <p:txBody>
          <a:bodyPr wrap="square" rtlCol="0">
            <a:spAutoFit/>
          </a:bodyPr>
          <a:lstStyle/>
          <a:p>
            <a:r>
              <a:rPr lang="en-US" sz="2400" dirty="0" smtClean="0"/>
              <a:t>Reviewer first gives brief summary of the paper (often using authors’ wording) and motivates recommendation for or against publication</a:t>
            </a:r>
          </a:p>
        </p:txBody>
      </p:sp>
      <p:sp>
        <p:nvSpPr>
          <p:cNvPr id="5" name="TextBox 4"/>
          <p:cNvSpPr txBox="1"/>
          <p:nvPr/>
        </p:nvSpPr>
        <p:spPr>
          <a:xfrm>
            <a:off x="7080250" y="4096594"/>
            <a:ext cx="1924050" cy="2677656"/>
          </a:xfrm>
          <a:prstGeom prst="rect">
            <a:avLst/>
          </a:prstGeom>
          <a:solidFill>
            <a:schemeClr val="accent4">
              <a:lumMod val="40000"/>
              <a:lumOff val="60000"/>
            </a:schemeClr>
          </a:solidFill>
        </p:spPr>
        <p:txBody>
          <a:bodyPr wrap="square" rtlCol="0">
            <a:spAutoFit/>
          </a:bodyPr>
          <a:lstStyle/>
          <a:p>
            <a:r>
              <a:rPr lang="en-US" sz="2400" dirty="0" smtClean="0"/>
              <a:t>Reviewer gives specific list of corrections that must (?) be implemented </a:t>
            </a:r>
          </a:p>
        </p:txBody>
      </p:sp>
    </p:spTree>
    <p:extLst>
      <p:ext uri="{BB962C8B-B14F-4D97-AF65-F5344CB8AC3E}">
        <p14:creationId xmlns:p14="http://schemas.microsoft.com/office/powerpoint/2010/main" val="2521656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750" y="260658"/>
            <a:ext cx="8940800" cy="6740307"/>
          </a:xfrm>
          <a:prstGeom prst="rect">
            <a:avLst/>
          </a:prstGeom>
        </p:spPr>
        <p:txBody>
          <a:bodyPr wrap="square">
            <a:spAutoFit/>
          </a:bodyPr>
          <a:lstStyle/>
          <a:p>
            <a:r>
              <a:rPr lang="en-US" sz="2400" dirty="0" smtClean="0"/>
              <a:t>Response to referee's report:</a:t>
            </a:r>
          </a:p>
          <a:p>
            <a:endParaRPr lang="en-US" sz="1400" dirty="0"/>
          </a:p>
          <a:p>
            <a:r>
              <a:rPr lang="en-US" sz="2400" dirty="0" smtClean="0"/>
              <a:t>We thank the reviewer for their detailed comments …. </a:t>
            </a:r>
            <a:endParaRPr lang="en-US" sz="2400" dirty="0"/>
          </a:p>
          <a:p>
            <a:r>
              <a:rPr lang="en-US" sz="2400" dirty="0" smtClean="0"/>
              <a:t>We have implemented their suggestions as described below:</a:t>
            </a:r>
          </a:p>
          <a:p>
            <a:endParaRPr lang="en-US" sz="2400" dirty="0" smtClean="0"/>
          </a:p>
          <a:p>
            <a:r>
              <a:rPr lang="en-US" sz="2400" dirty="0">
                <a:solidFill>
                  <a:srgbClr val="500050"/>
                </a:solidFill>
              </a:rPr>
              <a:t>page 2, line 8: delete the space after \DNA segments</a:t>
            </a:r>
            <a:r>
              <a:rPr lang="en-US" sz="2400" dirty="0" smtClean="0">
                <a:solidFill>
                  <a:srgbClr val="500050"/>
                </a:solidFill>
              </a:rPr>
              <a:t>".</a:t>
            </a:r>
          </a:p>
          <a:p>
            <a:r>
              <a:rPr lang="en-US" sz="2400" dirty="0">
                <a:solidFill>
                  <a:srgbClr val="500050"/>
                </a:solidFill>
              </a:rPr>
              <a:t> </a:t>
            </a:r>
            <a:r>
              <a:rPr lang="en-US" sz="2400" dirty="0" smtClean="0">
                <a:solidFill>
                  <a:srgbClr val="500050"/>
                </a:solidFill>
              </a:rPr>
              <a:t>     </a:t>
            </a:r>
            <a:r>
              <a:rPr lang="en-US" sz="2400" dirty="0" smtClean="0"/>
              <a:t>done,</a:t>
            </a:r>
            <a:r>
              <a:rPr lang="en-US" sz="2400" dirty="0">
                <a:solidFill>
                  <a:srgbClr val="500050"/>
                </a:solidFill>
              </a:rPr>
              <a:t/>
            </a:r>
            <a:br>
              <a:rPr lang="en-US" sz="2400" dirty="0">
                <a:solidFill>
                  <a:srgbClr val="500050"/>
                </a:solidFill>
              </a:rPr>
            </a:br>
            <a:r>
              <a:rPr lang="en-US" sz="2400" dirty="0">
                <a:solidFill>
                  <a:srgbClr val="500050"/>
                </a:solidFill>
              </a:rPr>
              <a:t>- last paragraph in the Introduction: replace \section </a:t>
            </a:r>
            <a:r>
              <a:rPr lang="en-US" sz="2400" dirty="0" err="1">
                <a:solidFill>
                  <a:srgbClr val="500050"/>
                </a:solidFill>
              </a:rPr>
              <a:t>i</a:t>
            </a:r>
            <a:r>
              <a:rPr lang="en-US" sz="2400" dirty="0">
                <a:solidFill>
                  <a:srgbClr val="500050"/>
                </a:solidFill>
              </a:rPr>
              <a:t>" with\Section </a:t>
            </a:r>
            <a:r>
              <a:rPr lang="en-US" sz="2400" dirty="0" err="1">
                <a:solidFill>
                  <a:srgbClr val="500050"/>
                </a:solidFill>
              </a:rPr>
              <a:t>i</a:t>
            </a:r>
            <a:r>
              <a:rPr lang="en-US" sz="2400" dirty="0" smtClean="0">
                <a:solidFill>
                  <a:srgbClr val="500050"/>
                </a:solidFill>
              </a:rPr>
              <a:t>".</a:t>
            </a:r>
          </a:p>
          <a:p>
            <a:r>
              <a:rPr lang="en-US" sz="2400" dirty="0" smtClean="0"/>
              <a:t>      done</a:t>
            </a:r>
            <a:r>
              <a:rPr lang="en-US" sz="2400" dirty="0">
                <a:solidFill>
                  <a:srgbClr val="500050"/>
                </a:solidFill>
              </a:rPr>
              <a:t/>
            </a:r>
            <a:br>
              <a:rPr lang="en-US" sz="2400" dirty="0">
                <a:solidFill>
                  <a:srgbClr val="500050"/>
                </a:solidFill>
              </a:rPr>
            </a:br>
            <a:r>
              <a:rPr lang="en-US" sz="2400" dirty="0">
                <a:solidFill>
                  <a:srgbClr val="500050"/>
                </a:solidFill>
              </a:rPr>
              <a:t>- Section 2: italicize the terms newly introduced:</a:t>
            </a:r>
            <a:br>
              <a:rPr lang="en-US" sz="2400" dirty="0">
                <a:solidFill>
                  <a:srgbClr val="500050"/>
                </a:solidFill>
              </a:rPr>
            </a:br>
            <a:r>
              <a:rPr lang="en-US" sz="2400" dirty="0">
                <a:solidFill>
                  <a:srgbClr val="500050"/>
                </a:solidFill>
              </a:rPr>
              <a:t> </a:t>
            </a:r>
            <a:r>
              <a:rPr lang="en-US" sz="2400" dirty="0" smtClean="0">
                <a:solidFill>
                  <a:srgbClr val="500050"/>
                </a:solidFill>
              </a:rPr>
              <a:t>     done</a:t>
            </a:r>
            <a:endParaRPr lang="en-US" sz="2400" dirty="0" smtClean="0"/>
          </a:p>
          <a:p>
            <a:endParaRPr lang="en-US" sz="2400" dirty="0" smtClean="0"/>
          </a:p>
          <a:p>
            <a:r>
              <a:rPr lang="en-US" sz="2400" dirty="0" smtClean="0"/>
              <a:t>Often additional explanation is needed</a:t>
            </a:r>
          </a:p>
          <a:p>
            <a:r>
              <a:rPr lang="en-US" sz="2400" dirty="0"/>
              <a:t> </a:t>
            </a:r>
            <a:r>
              <a:rPr lang="en-US" sz="2400" dirty="0" smtClean="0"/>
              <a:t>      E.g.:   We addressed the reviewers concern on new page ?, lines ??</a:t>
            </a:r>
          </a:p>
          <a:p>
            <a:r>
              <a:rPr lang="en-US" sz="2400" dirty="0"/>
              <a:t> </a:t>
            </a:r>
            <a:r>
              <a:rPr lang="en-US" sz="2400" dirty="0" smtClean="0"/>
              <a:t>                     often quote of the lines included in the report.</a:t>
            </a:r>
          </a:p>
          <a:p>
            <a:endParaRPr lang="en-US" sz="1600" dirty="0"/>
          </a:p>
          <a:p>
            <a:r>
              <a:rPr lang="en-US" sz="2400" dirty="0" smtClean="0">
                <a:solidFill>
                  <a:srgbClr val="A60000"/>
                </a:solidFill>
              </a:rPr>
              <a:t>If you disagree with the reviewer and do not want to implement one of the suggestions, you </a:t>
            </a:r>
            <a:r>
              <a:rPr lang="en-US" sz="2400" b="1" dirty="0" smtClean="0">
                <a:solidFill>
                  <a:srgbClr val="A60000"/>
                </a:solidFill>
              </a:rPr>
              <a:t>must</a:t>
            </a:r>
            <a:r>
              <a:rPr lang="en-US" sz="2400" dirty="0" smtClean="0">
                <a:solidFill>
                  <a:srgbClr val="A60000"/>
                </a:solidFill>
              </a:rPr>
              <a:t> explain why.</a:t>
            </a:r>
          </a:p>
          <a:p>
            <a:endParaRPr lang="en-US" dirty="0">
              <a:solidFill>
                <a:srgbClr val="222222"/>
              </a:solidFill>
            </a:endParaRPr>
          </a:p>
        </p:txBody>
      </p:sp>
    </p:spTree>
    <p:extLst>
      <p:ext uri="{BB962C8B-B14F-4D97-AF65-F5344CB8AC3E}">
        <p14:creationId xmlns:p14="http://schemas.microsoft.com/office/powerpoint/2010/main" val="1420593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6972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5224</TotalTime>
  <Words>2650</Words>
  <Application>Microsoft Office PowerPoint</Application>
  <PresentationFormat>On-screen Show (4:3)</PresentationFormat>
  <Paragraphs>371</Paragraphs>
  <Slides>61</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ＭＳ Ｐゴシック</vt:lpstr>
      <vt:lpstr>Arial</vt:lpstr>
      <vt:lpstr>Arial</vt:lpstr>
      <vt:lpstr>Calibri</vt:lpstr>
      <vt:lpstr>Calibri Light</vt:lpstr>
      <vt:lpstr>msgothic</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Categorization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127</cp:revision>
  <dcterms:created xsi:type="dcterms:W3CDTF">2015-04-14T01:56:55Z</dcterms:created>
  <dcterms:modified xsi:type="dcterms:W3CDTF">2015-04-28T15:51:21Z</dcterms:modified>
  <cp:category/>
</cp:coreProperties>
</file>