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63" r:id="rId2"/>
    <p:sldId id="313" r:id="rId3"/>
    <p:sldId id="317" r:id="rId4"/>
    <p:sldId id="333" r:id="rId5"/>
    <p:sldId id="267" r:id="rId6"/>
    <p:sldId id="268" r:id="rId7"/>
    <p:sldId id="269" r:id="rId8"/>
    <p:sldId id="341" r:id="rId9"/>
    <p:sldId id="334" r:id="rId10"/>
    <p:sldId id="338" r:id="rId11"/>
    <p:sldId id="339" r:id="rId12"/>
    <p:sldId id="340" r:id="rId13"/>
    <p:sldId id="335" r:id="rId14"/>
    <p:sldId id="332" r:id="rId15"/>
    <p:sldId id="336" r:id="rId16"/>
    <p:sldId id="368" r:id="rId17"/>
    <p:sldId id="369" r:id="rId18"/>
    <p:sldId id="362" r:id="rId19"/>
    <p:sldId id="342" r:id="rId20"/>
    <p:sldId id="343" r:id="rId21"/>
    <p:sldId id="356" r:id="rId22"/>
    <p:sldId id="357" r:id="rId23"/>
    <p:sldId id="358" r:id="rId24"/>
    <p:sldId id="359" r:id="rId25"/>
    <p:sldId id="360" r:id="rId26"/>
    <p:sldId id="361" r:id="rId27"/>
    <p:sldId id="364" r:id="rId28"/>
    <p:sldId id="370" r:id="rId29"/>
    <p:sldId id="351" r:id="rId30"/>
    <p:sldId id="363" r:id="rId31"/>
    <p:sldId id="371" r:id="rId32"/>
    <p:sldId id="344" r:id="rId33"/>
    <p:sldId id="428" r:id="rId34"/>
    <p:sldId id="375" r:id="rId35"/>
    <p:sldId id="376" r:id="rId36"/>
    <p:sldId id="365" r:id="rId37"/>
    <p:sldId id="377" r:id="rId38"/>
    <p:sldId id="378" r:id="rId39"/>
    <p:sldId id="379" r:id="rId40"/>
    <p:sldId id="380" r:id="rId41"/>
    <p:sldId id="381"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0FB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74" autoAdjust="0"/>
    <p:restoredTop sz="86406" autoAdjust="0"/>
  </p:normalViewPr>
  <p:slideViewPr>
    <p:cSldViewPr snapToGrid="0" snapToObjects="1">
      <p:cViewPr varScale="1">
        <p:scale>
          <a:sx n="74" d="100"/>
          <a:sy n="74" d="100"/>
        </p:scale>
        <p:origin x="544" y="44"/>
      </p:cViewPr>
      <p:guideLst>
        <p:guide orient="horz" pos="2160"/>
        <p:guide pos="2880"/>
      </p:guideLst>
    </p:cSldViewPr>
  </p:slideViewPr>
  <p:outlineViewPr>
    <p:cViewPr>
      <p:scale>
        <a:sx n="33" d="100"/>
        <a:sy n="33" d="100"/>
      </p:scale>
      <p:origin x="0" y="-992"/>
    </p:cViewPr>
  </p:outlineViewPr>
  <p:notesTextViewPr>
    <p:cViewPr>
      <p:scale>
        <a:sx n="100" d="100"/>
        <a:sy n="100" d="100"/>
      </p:scale>
      <p:origin x="0" y="0"/>
    </p:cViewPr>
  </p:notesTextViewPr>
  <p:sorterViewPr>
    <p:cViewPr varScale="1">
      <p:scale>
        <a:sx n="1" d="1"/>
        <a:sy n="1" d="1"/>
      </p:scale>
      <p:origin x="0" y="-438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E40FE4-CBB4-214A-8C32-30A1B6D7E27F}" type="datetimeFigureOut">
              <a:rPr lang="en-US" smtClean="0"/>
              <a:t>4/16/2015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4A1E51-86DC-3047-A7D4-94C962C5D580}" type="slidenum">
              <a:rPr lang="en-US" smtClean="0"/>
              <a:t>‹#›</a:t>
            </a:fld>
            <a:endParaRPr lang="en-US"/>
          </a:p>
        </p:txBody>
      </p:sp>
    </p:spTree>
    <p:extLst>
      <p:ext uri="{BB962C8B-B14F-4D97-AF65-F5344CB8AC3E}">
        <p14:creationId xmlns:p14="http://schemas.microsoft.com/office/powerpoint/2010/main" val="23702541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Linking algebraic topology to evolution. (</a:t>
            </a:r>
            <a:r>
              <a:rPr lang="en-GB" i="1">
                <a:latin typeface="Arial" charset="0"/>
                <a:cs typeface="msgothic" charset="0"/>
              </a:rPr>
              <a:t>A</a:t>
            </a:r>
            <a:r>
              <a:rPr lang="en-GB">
                <a:latin typeface="Arial" charset="0"/>
                <a:cs typeface="msgothic" charset="0"/>
              </a:rPr>
              <a:t>) A tree depicting vertical evolution. (</a:t>
            </a:r>
            <a:r>
              <a:rPr lang="en-GB" i="1">
                <a:latin typeface="Arial" charset="0"/>
                <a:cs typeface="msgothic" charset="0"/>
              </a:rPr>
              <a:t>B</a:t>
            </a:r>
            <a:r>
              <a:rPr lang="en-GB">
                <a:latin typeface="Arial" charset="0"/>
                <a:cs typeface="msgothic" charset="0"/>
              </a:rPr>
              <a:t>) A reticulate structure capturing horizontal evolution, as well. (</a:t>
            </a:r>
            <a:r>
              <a:rPr lang="en-GB" i="1">
                <a:latin typeface="Arial" charset="0"/>
                <a:cs typeface="msgothic" charset="0"/>
              </a:rPr>
              <a:t>C</a:t>
            </a:r>
            <a:r>
              <a:rPr lang="en-GB">
                <a:latin typeface="Arial" charset="0"/>
                <a:cs typeface="msgothic" charset="0"/>
              </a:rPr>
              <a:t>) A tree can be compressed into a point. (</a:t>
            </a:r>
            <a:r>
              <a:rPr lang="en-GB" i="1">
                <a:latin typeface="Arial" charset="0"/>
                <a:cs typeface="msgothic" charset="0"/>
              </a:rPr>
              <a:t>D</a:t>
            </a:r>
            <a:r>
              <a:rPr lang="en-GB">
                <a:latin typeface="Arial" charset="0"/>
                <a:cs typeface="msgothic" charset="0"/>
              </a:rPr>
              <a:t>) The same cannot be done for a reticulate structure without destroying the hole at the center.</a:t>
            </a:r>
          </a:p>
        </p:txBody>
      </p:sp>
    </p:spTree>
    <p:extLst>
      <p:ext uri="{BB962C8B-B14F-4D97-AF65-F5344CB8AC3E}">
        <p14:creationId xmlns:p14="http://schemas.microsoft.com/office/powerpoint/2010/main" val="1850496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Linking algebraic topology to evolution. (</a:t>
            </a:r>
            <a:r>
              <a:rPr lang="en-GB" i="1">
                <a:latin typeface="Arial" charset="0"/>
                <a:cs typeface="msgothic" charset="0"/>
              </a:rPr>
              <a:t>A</a:t>
            </a:r>
            <a:r>
              <a:rPr lang="en-GB">
                <a:latin typeface="Arial" charset="0"/>
                <a:cs typeface="msgothic" charset="0"/>
              </a:rPr>
              <a:t>) A tree depicting vertical evolution. (</a:t>
            </a:r>
            <a:r>
              <a:rPr lang="en-GB" i="1">
                <a:latin typeface="Arial" charset="0"/>
                <a:cs typeface="msgothic" charset="0"/>
              </a:rPr>
              <a:t>B</a:t>
            </a:r>
            <a:r>
              <a:rPr lang="en-GB">
                <a:latin typeface="Arial" charset="0"/>
                <a:cs typeface="msgothic" charset="0"/>
              </a:rPr>
              <a:t>) A reticulate structure capturing horizontal evolution, as well. (</a:t>
            </a:r>
            <a:r>
              <a:rPr lang="en-GB" i="1">
                <a:latin typeface="Arial" charset="0"/>
                <a:cs typeface="msgothic" charset="0"/>
              </a:rPr>
              <a:t>C</a:t>
            </a:r>
            <a:r>
              <a:rPr lang="en-GB">
                <a:latin typeface="Arial" charset="0"/>
                <a:cs typeface="msgothic" charset="0"/>
              </a:rPr>
              <a:t>) A tree can be compressed into a point. (</a:t>
            </a:r>
            <a:r>
              <a:rPr lang="en-GB" i="1">
                <a:latin typeface="Arial" charset="0"/>
                <a:cs typeface="msgothic" charset="0"/>
              </a:rPr>
              <a:t>D</a:t>
            </a:r>
            <a:r>
              <a:rPr lang="en-GB">
                <a:latin typeface="Arial" charset="0"/>
                <a:cs typeface="msgothic" charset="0"/>
              </a:rPr>
              <a:t>) The same cannot be done for a reticulate structure without destroying the hole at the center.</a:t>
            </a:r>
          </a:p>
        </p:txBody>
      </p:sp>
    </p:spTree>
    <p:extLst>
      <p:ext uri="{BB962C8B-B14F-4D97-AF65-F5344CB8AC3E}">
        <p14:creationId xmlns:p14="http://schemas.microsoft.com/office/powerpoint/2010/main" val="3863300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Reconstructing phylogeny from persistent homology of avian influenza HA. (</a:t>
            </a:r>
            <a:r>
              <a:rPr lang="en-GB" i="1">
                <a:latin typeface="Arial" charset="0"/>
                <a:cs typeface="msgothic" charset="0"/>
              </a:rPr>
              <a:t>A</a:t>
            </a:r>
            <a:r>
              <a:rPr lang="en-GB">
                <a:latin typeface="Arial" charset="0"/>
                <a:cs typeface="msgothic" charset="0"/>
              </a:rPr>
              <a:t>) Barcode plot in dimension 0 of all avian HA subtypes. Each bar represents a connected simplex of sequences given a Hamming distance of ε. When a bar ends at a given ε, it merges with another simplex. Gray bars indicate that two simplices of the same HA subtype merge together at a given ε. Solid color bars indicate that two simplices of different HA subtypes but same major clade merge together. Interpolated color bars indicate that two simplices of different major clades merge together. Colors correspond to known major clades of HA. For specific parameters, see </a:t>
            </a:r>
            <a:r>
              <a:rPr lang="en-GB" i="1">
                <a:latin typeface="Arial" charset="0"/>
                <a:cs typeface="msgothic" charset="0"/>
              </a:rPr>
              <a:t>SI Appendix</a:t>
            </a:r>
            <a:r>
              <a:rPr lang="en-GB">
                <a:latin typeface="Arial" charset="0"/>
                <a:cs typeface="msgothic" charset="0"/>
              </a:rPr>
              <a:t>, Supplementary Text. (</a:t>
            </a:r>
            <a:r>
              <a:rPr lang="en-GB" i="1">
                <a:latin typeface="Arial" charset="0"/>
                <a:cs typeface="msgothic" charset="0"/>
              </a:rPr>
              <a:t>B</a:t>
            </a:r>
            <a:r>
              <a:rPr lang="en-GB">
                <a:latin typeface="Arial" charset="0"/>
                <a:cs typeface="msgothic" charset="0"/>
              </a:rPr>
              <a:t>) Phylogeny of avian HA reconstructed from the barcode plot in </a:t>
            </a:r>
            <a:r>
              <a:rPr lang="en-GB" i="1">
                <a:latin typeface="Arial" charset="0"/>
                <a:cs typeface="msgothic" charset="0"/>
              </a:rPr>
              <a:t>A</a:t>
            </a:r>
            <a:r>
              <a:rPr lang="en-GB">
                <a:latin typeface="Arial" charset="0"/>
                <a:cs typeface="msgothic" charset="0"/>
              </a:rPr>
              <a:t>. Major clades are color-coded. (</a:t>
            </a:r>
            <a:r>
              <a:rPr lang="en-GB" i="1">
                <a:latin typeface="Arial" charset="0"/>
                <a:cs typeface="msgothic" charset="0"/>
              </a:rPr>
              <a:t>C</a:t>
            </a:r>
            <a:r>
              <a:rPr lang="en-GB">
                <a:latin typeface="Arial" charset="0"/>
                <a:cs typeface="msgothic" charset="0"/>
              </a:rPr>
              <a:t>) Neighbor-joining tree of avian HA (</a:t>
            </a:r>
            <a:r>
              <a:rPr lang="en-GB" i="1">
                <a:latin typeface="Arial" charset="0"/>
                <a:cs typeface="msgothic" charset="0"/>
              </a:rPr>
              <a:t>SI Appendix</a:t>
            </a:r>
            <a:r>
              <a:rPr lang="en-GB">
                <a:latin typeface="Arial" charset="0"/>
                <a:cs typeface="msgothic" charset="0"/>
              </a:rPr>
              <a:t>, Supplementary Text).</a:t>
            </a:r>
          </a:p>
        </p:txBody>
      </p:sp>
    </p:spTree>
    <p:extLst>
      <p:ext uri="{BB962C8B-B14F-4D97-AF65-F5344CB8AC3E}">
        <p14:creationId xmlns:p14="http://schemas.microsoft.com/office/powerpoint/2010/main" val="3383939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Persistent homology of reassortment in avian influenza. Analysis of (</a:t>
            </a:r>
            <a:r>
              <a:rPr lang="en-GB" i="1">
                <a:latin typeface="Arial" charset="0"/>
                <a:cs typeface="msgothic" charset="0"/>
              </a:rPr>
              <a:t>A</a:t>
            </a:r>
            <a:r>
              <a:rPr lang="en-GB">
                <a:latin typeface="Arial" charset="0"/>
                <a:cs typeface="msgothic" charset="0"/>
              </a:rPr>
              <a:t>) HA and (</a:t>
            </a:r>
            <a:r>
              <a:rPr lang="en-GB" i="1">
                <a:latin typeface="Arial" charset="0"/>
                <a:cs typeface="msgothic" charset="0"/>
              </a:rPr>
              <a:t>B</a:t>
            </a:r>
            <a:r>
              <a:rPr lang="en-GB">
                <a:latin typeface="Arial" charset="0"/>
                <a:cs typeface="msgothic" charset="0"/>
              </a:rPr>
              <a:t>) NA reveal no significant one-dimensional topological structure. (</a:t>
            </a:r>
            <a:r>
              <a:rPr lang="en-GB" i="1">
                <a:latin typeface="Arial" charset="0"/>
                <a:cs typeface="msgothic" charset="0"/>
              </a:rPr>
              <a:t>C</a:t>
            </a:r>
            <a:r>
              <a:rPr lang="en-GB">
                <a:latin typeface="Arial" charset="0"/>
                <a:cs typeface="msgothic" charset="0"/>
              </a:rPr>
              <a:t>) Concatenated segments reveal rich 1D and 2D topology, indicating reassortment. For specific parameters, see </a:t>
            </a:r>
            <a:r>
              <a:rPr lang="en-GB" i="1">
                <a:latin typeface="Arial" charset="0"/>
                <a:cs typeface="msgothic" charset="0"/>
              </a:rPr>
              <a:t>SI Appendix</a:t>
            </a:r>
            <a:r>
              <a:rPr lang="en-GB">
                <a:latin typeface="Arial" charset="0"/>
                <a:cs typeface="msgothic" charset="0"/>
              </a:rPr>
              <a:t>, Supplementary Text. (</a:t>
            </a:r>
            <a:r>
              <a:rPr lang="en-GB" i="1">
                <a:latin typeface="Arial" charset="0"/>
                <a:cs typeface="msgothic" charset="0"/>
              </a:rPr>
              <a:t>D</a:t>
            </a:r>
            <a:r>
              <a:rPr lang="en-GB">
                <a:latin typeface="Arial" charset="0"/>
                <a:cs typeface="msgothic" charset="0"/>
              </a:rPr>
              <a:t>) Network representing the reassortment pattern of avian influenza deduced from high-dimensional topology. Line width is determined by the probability that two segments reassort together. Node color ranges from blue to red, correlating with the sum of connected line weights for a given node. For specific parameters, see </a:t>
            </a:r>
            <a:r>
              <a:rPr lang="en-GB" i="1">
                <a:latin typeface="Arial" charset="0"/>
                <a:cs typeface="msgothic" charset="0"/>
              </a:rPr>
              <a:t>SI Appendix</a:t>
            </a:r>
            <a:r>
              <a:rPr lang="en-GB">
                <a:latin typeface="Arial" charset="0"/>
                <a:cs typeface="msgothic" charset="0"/>
              </a:rPr>
              <a:t>, Supplementary Text. (</a:t>
            </a:r>
            <a:r>
              <a:rPr lang="en-GB" i="1">
                <a:latin typeface="Arial" charset="0"/>
                <a:cs typeface="msgothic" charset="0"/>
              </a:rPr>
              <a:t>E</a:t>
            </a:r>
            <a:r>
              <a:rPr lang="en-GB">
                <a:latin typeface="Arial" charset="0"/>
                <a:cs typeface="msgothic" charset="0"/>
              </a:rPr>
              <a:t>) b</a:t>
            </a:r>
            <a:r>
              <a:rPr lang="en-GB" baseline="-33000">
                <a:latin typeface="Arial" charset="0"/>
                <a:cs typeface="msgothic" charset="0"/>
              </a:rPr>
              <a:t>2</a:t>
            </a:r>
            <a:r>
              <a:rPr lang="en-GB">
                <a:latin typeface="Arial" charset="0"/>
                <a:cs typeface="msgothic" charset="0"/>
              </a:rPr>
              <a:t> polytope representing the triple reassortment of H7N9 avian influenza. Concatenated genomic sequences forming the polytope were transformed into 3D space using PCoA (</a:t>
            </a:r>
            <a:r>
              <a:rPr lang="en-GB" i="1">
                <a:latin typeface="Arial" charset="0"/>
                <a:cs typeface="msgothic" charset="0"/>
              </a:rPr>
              <a:t>SI Appendix</a:t>
            </a:r>
            <a:r>
              <a:rPr lang="en-GB">
                <a:latin typeface="Arial" charset="0"/>
                <a:cs typeface="msgothic" charset="0"/>
              </a:rPr>
              <a:t>, Supplementary Text). Two-dimensional barcoding was performed using Vietoris–Rips complex and a maximum scale ε of 4,000 nucleotides.</a:t>
            </a:r>
          </a:p>
        </p:txBody>
      </p:sp>
    </p:spTree>
    <p:extLst>
      <p:ext uri="{BB962C8B-B14F-4D97-AF65-F5344CB8AC3E}">
        <p14:creationId xmlns:p14="http://schemas.microsoft.com/office/powerpoint/2010/main" val="1784152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Persistent homology of reassortment in avian influenza. Analysis of (</a:t>
            </a:r>
            <a:r>
              <a:rPr lang="en-GB" i="1">
                <a:latin typeface="Arial" charset="0"/>
                <a:cs typeface="msgothic" charset="0"/>
              </a:rPr>
              <a:t>A</a:t>
            </a:r>
            <a:r>
              <a:rPr lang="en-GB">
                <a:latin typeface="Arial" charset="0"/>
                <a:cs typeface="msgothic" charset="0"/>
              </a:rPr>
              <a:t>) HA and (</a:t>
            </a:r>
            <a:r>
              <a:rPr lang="en-GB" i="1">
                <a:latin typeface="Arial" charset="0"/>
                <a:cs typeface="msgothic" charset="0"/>
              </a:rPr>
              <a:t>B</a:t>
            </a:r>
            <a:r>
              <a:rPr lang="en-GB">
                <a:latin typeface="Arial" charset="0"/>
                <a:cs typeface="msgothic" charset="0"/>
              </a:rPr>
              <a:t>) NA reveal no significant one-dimensional topological structure. (</a:t>
            </a:r>
            <a:r>
              <a:rPr lang="en-GB" i="1">
                <a:latin typeface="Arial" charset="0"/>
                <a:cs typeface="msgothic" charset="0"/>
              </a:rPr>
              <a:t>C</a:t>
            </a:r>
            <a:r>
              <a:rPr lang="en-GB">
                <a:latin typeface="Arial" charset="0"/>
                <a:cs typeface="msgothic" charset="0"/>
              </a:rPr>
              <a:t>) Concatenated segments reveal rich 1D and 2D topology, indicating reassortment. For specific parameters, see </a:t>
            </a:r>
            <a:r>
              <a:rPr lang="en-GB" i="1">
                <a:latin typeface="Arial" charset="0"/>
                <a:cs typeface="msgothic" charset="0"/>
              </a:rPr>
              <a:t>SI Appendix</a:t>
            </a:r>
            <a:r>
              <a:rPr lang="en-GB">
                <a:latin typeface="Arial" charset="0"/>
                <a:cs typeface="msgothic" charset="0"/>
              </a:rPr>
              <a:t>, Supplementary Text. (</a:t>
            </a:r>
            <a:r>
              <a:rPr lang="en-GB" i="1">
                <a:latin typeface="Arial" charset="0"/>
                <a:cs typeface="msgothic" charset="0"/>
              </a:rPr>
              <a:t>D</a:t>
            </a:r>
            <a:r>
              <a:rPr lang="en-GB">
                <a:latin typeface="Arial" charset="0"/>
                <a:cs typeface="msgothic" charset="0"/>
              </a:rPr>
              <a:t>) Network representing the reassortment pattern of avian influenza deduced from high-dimensional topology. Line width is determined by the probability that two segments reassort together. Node color ranges from blue to red, correlating with the sum of connected line weights for a given node. For specific parameters, see </a:t>
            </a:r>
            <a:r>
              <a:rPr lang="en-GB" i="1">
                <a:latin typeface="Arial" charset="0"/>
                <a:cs typeface="msgothic" charset="0"/>
              </a:rPr>
              <a:t>SI Appendix</a:t>
            </a:r>
            <a:r>
              <a:rPr lang="en-GB">
                <a:latin typeface="Arial" charset="0"/>
                <a:cs typeface="msgothic" charset="0"/>
              </a:rPr>
              <a:t>, Supplementary Text. (</a:t>
            </a:r>
            <a:r>
              <a:rPr lang="en-GB" i="1">
                <a:latin typeface="Arial" charset="0"/>
                <a:cs typeface="msgothic" charset="0"/>
              </a:rPr>
              <a:t>E</a:t>
            </a:r>
            <a:r>
              <a:rPr lang="en-GB">
                <a:latin typeface="Arial" charset="0"/>
                <a:cs typeface="msgothic" charset="0"/>
              </a:rPr>
              <a:t>) b</a:t>
            </a:r>
            <a:r>
              <a:rPr lang="en-GB" baseline="-33000">
                <a:latin typeface="Arial" charset="0"/>
                <a:cs typeface="msgothic" charset="0"/>
              </a:rPr>
              <a:t>2</a:t>
            </a:r>
            <a:r>
              <a:rPr lang="en-GB">
                <a:latin typeface="Arial" charset="0"/>
                <a:cs typeface="msgothic" charset="0"/>
              </a:rPr>
              <a:t> polytope representing the triple reassortment of H7N9 avian influenza. Concatenated genomic sequences forming the polytope were transformed into 3D space using PCoA (</a:t>
            </a:r>
            <a:r>
              <a:rPr lang="en-GB" i="1">
                <a:latin typeface="Arial" charset="0"/>
                <a:cs typeface="msgothic" charset="0"/>
              </a:rPr>
              <a:t>SI Appendix</a:t>
            </a:r>
            <a:r>
              <a:rPr lang="en-GB">
                <a:latin typeface="Arial" charset="0"/>
                <a:cs typeface="msgothic" charset="0"/>
              </a:rPr>
              <a:t>, Supplementary Text). Two-dimensional barcoding was performed using Vietoris–Rips complex and a maximum scale ε of 4,000 nucleotides.</a:t>
            </a:r>
          </a:p>
        </p:txBody>
      </p:sp>
    </p:spTree>
    <p:extLst>
      <p:ext uri="{BB962C8B-B14F-4D97-AF65-F5344CB8AC3E}">
        <p14:creationId xmlns:p14="http://schemas.microsoft.com/office/powerpoint/2010/main" val="2762349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Barcoding plots of HIV-1 reveal evidence of recombination in (</a:t>
            </a:r>
            <a:r>
              <a:rPr lang="en-GB" i="1">
                <a:latin typeface="Arial" charset="0"/>
                <a:cs typeface="msgothic" charset="0"/>
              </a:rPr>
              <a:t>A</a:t>
            </a:r>
            <a:r>
              <a:rPr lang="en-GB">
                <a:latin typeface="Arial" charset="0"/>
                <a:cs typeface="msgothic" charset="0"/>
              </a:rPr>
              <a:t>) env, (</a:t>
            </a:r>
            <a:r>
              <a:rPr lang="en-GB" i="1">
                <a:latin typeface="Arial" charset="0"/>
                <a:cs typeface="msgothic" charset="0"/>
              </a:rPr>
              <a:t>B</a:t>
            </a:r>
            <a:r>
              <a:rPr lang="en-GB">
                <a:latin typeface="Arial" charset="0"/>
                <a:cs typeface="msgothic" charset="0"/>
              </a:rPr>
              <a:t>), gag, (</a:t>
            </a:r>
            <a:r>
              <a:rPr lang="en-GB" i="1">
                <a:latin typeface="Arial" charset="0"/>
                <a:cs typeface="msgothic" charset="0"/>
              </a:rPr>
              <a:t>C</a:t>
            </a:r>
            <a:r>
              <a:rPr lang="en-GB">
                <a:latin typeface="Arial" charset="0"/>
                <a:cs typeface="msgothic" charset="0"/>
              </a:rPr>
              <a:t>) pol, and (</a:t>
            </a:r>
            <a:r>
              <a:rPr lang="en-GB" i="1">
                <a:latin typeface="Arial" charset="0"/>
                <a:cs typeface="msgothic" charset="0"/>
              </a:rPr>
              <a:t>D</a:t>
            </a:r>
            <a:r>
              <a:rPr lang="en-GB">
                <a:latin typeface="Arial" charset="0"/>
                <a:cs typeface="msgothic" charset="0"/>
              </a:rPr>
              <a:t>) the concatenated sequences of all three genes. One-dimensional topology present for alignments of individual genes as well as the concatenated sequences suggests recombination. (</a:t>
            </a:r>
            <a:r>
              <a:rPr lang="en-GB" i="1">
                <a:latin typeface="Arial" charset="0"/>
                <a:cs typeface="msgothic" charset="0"/>
              </a:rPr>
              <a:t>E</a:t>
            </a:r>
            <a:r>
              <a:rPr lang="en-GB">
                <a:latin typeface="Arial" charset="0"/>
                <a:cs typeface="msgothic" charset="0"/>
              </a:rPr>
              <a:t>) b</a:t>
            </a:r>
            <a:r>
              <a:rPr lang="en-GB" baseline="-33000">
                <a:latin typeface="Arial" charset="0"/>
                <a:cs typeface="msgothic" charset="0"/>
              </a:rPr>
              <a:t>2</a:t>
            </a:r>
            <a:r>
              <a:rPr lang="en-GB">
                <a:latin typeface="Arial" charset="0"/>
                <a:cs typeface="msgothic" charset="0"/>
              </a:rPr>
              <a:t> polytope representing a complex recombination event with multiple parental strains. Sequences of the [G4] generator of concatenated HIV-1 gag, pol, and env were transformed into 3D space using PCoA (</a:t>
            </a:r>
            <a:r>
              <a:rPr lang="en-GB" i="1">
                <a:latin typeface="Arial" charset="0"/>
                <a:cs typeface="msgothic" charset="0"/>
              </a:rPr>
              <a:t>SI Appendix</a:t>
            </a:r>
            <a:r>
              <a:rPr lang="en-GB">
                <a:latin typeface="Arial" charset="0"/>
                <a:cs typeface="msgothic" charset="0"/>
              </a:rPr>
              <a:t>, Supplementary Text) of the Nei–Tamura pairwise genetic distances. Two-simplices from the [G4] generator defined a polytope whose cavity represents a complex recombination. Each vertex of the polytope corresponds to a sequence that is color-coded by HIV-1 subtype. For specific parameters, see </a:t>
            </a:r>
            <a:r>
              <a:rPr lang="en-GB" i="1">
                <a:latin typeface="Arial" charset="0"/>
                <a:cs typeface="msgothic" charset="0"/>
              </a:rPr>
              <a:t>SI Appendix</a:t>
            </a:r>
            <a:r>
              <a:rPr lang="en-GB">
                <a:latin typeface="Arial" charset="0"/>
                <a:cs typeface="msgothic" charset="0"/>
              </a:rPr>
              <a:t>, Supplementary Text.</a:t>
            </a:r>
          </a:p>
        </p:txBody>
      </p:sp>
    </p:spTree>
    <p:extLst>
      <p:ext uri="{BB962C8B-B14F-4D97-AF65-F5344CB8AC3E}">
        <p14:creationId xmlns:p14="http://schemas.microsoft.com/office/powerpoint/2010/main" val="3206838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6BECF8-9160-0948-BBAE-ECC339A7C2A1}" type="datetimeFigureOut">
              <a:rPr lang="en-US" smtClean="0"/>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826147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6BECF8-9160-0948-BBAE-ECC339A7C2A1}" type="datetimeFigureOut">
              <a:rPr lang="en-US" smtClean="0"/>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2669956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6BECF8-9160-0948-BBAE-ECC339A7C2A1}" type="datetimeFigureOut">
              <a:rPr lang="en-US" smtClean="0"/>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572829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6BECF8-9160-0948-BBAE-ECC339A7C2A1}" type="datetimeFigureOut">
              <a:rPr lang="en-US" smtClean="0"/>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2573608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6BECF8-9160-0948-BBAE-ECC339A7C2A1}" type="datetimeFigureOut">
              <a:rPr lang="en-US" smtClean="0"/>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1344030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6BECF8-9160-0948-BBAE-ECC339A7C2A1}" type="datetimeFigureOut">
              <a:rPr lang="en-US" smtClean="0"/>
              <a:t>4/16/2015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3987523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6BECF8-9160-0948-BBAE-ECC339A7C2A1}" type="datetimeFigureOut">
              <a:rPr lang="en-US" smtClean="0"/>
              <a:t>4/16/2015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3850059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6BECF8-9160-0948-BBAE-ECC339A7C2A1}" type="datetimeFigureOut">
              <a:rPr lang="en-US" smtClean="0"/>
              <a:t>4/16/2015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887290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6BECF8-9160-0948-BBAE-ECC339A7C2A1}" type="datetimeFigureOut">
              <a:rPr lang="en-US" smtClean="0"/>
              <a:t>4/16/2015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1614006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6BECF8-9160-0948-BBAE-ECC339A7C2A1}" type="datetimeFigureOut">
              <a:rPr lang="en-US" smtClean="0"/>
              <a:t>4/16/2015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2775544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6BECF8-9160-0948-BBAE-ECC339A7C2A1}" type="datetimeFigureOut">
              <a:rPr lang="en-US" smtClean="0"/>
              <a:t>4/16/2015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477441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6BECF8-9160-0948-BBAE-ECC339A7C2A1}" type="datetimeFigureOut">
              <a:rPr lang="en-US" smtClean="0"/>
              <a:t>4/16/2015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8F4373-B020-EF4F-8610-FABD55893F60}" type="slidenum">
              <a:rPr lang="en-US" smtClean="0"/>
              <a:t>‹#›</a:t>
            </a:fld>
            <a:endParaRPr lang="en-US"/>
          </a:p>
        </p:txBody>
      </p:sp>
    </p:spTree>
    <p:extLst>
      <p:ext uri="{BB962C8B-B14F-4D97-AF65-F5344CB8AC3E}">
        <p14:creationId xmlns:p14="http://schemas.microsoft.com/office/powerpoint/2010/main" val="3162359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5.jpeg"/></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recombinvdir"/>
          <p:cNvPicPr>
            <a:picLocks noChangeAspect="1" noChangeArrowheads="1"/>
          </p:cNvPicPr>
          <p:nvPr/>
        </p:nvPicPr>
        <p:blipFill>
          <a:blip r:embed="rId2" cstate="print"/>
          <a:srcRect r="55211"/>
          <a:stretch>
            <a:fillRect/>
          </a:stretch>
        </p:blipFill>
        <p:spPr bwMode="auto">
          <a:xfrm>
            <a:off x="1219200" y="990600"/>
            <a:ext cx="6637338" cy="2560638"/>
          </a:xfrm>
          <a:prstGeom prst="rect">
            <a:avLst/>
          </a:prstGeom>
          <a:solidFill>
            <a:srgbClr val="FFFFFF"/>
          </a:solidFill>
          <a:ln w="9525">
            <a:noFill/>
            <a:miter lim="800000"/>
            <a:headEnd/>
            <a:tailEnd/>
          </a:ln>
        </p:spPr>
      </p:pic>
      <p:pic>
        <p:nvPicPr>
          <p:cNvPr id="30723" name="Picture 3" descr="recombinvdir"/>
          <p:cNvPicPr>
            <a:picLocks noChangeAspect="1" noChangeArrowheads="1"/>
          </p:cNvPicPr>
          <p:nvPr/>
        </p:nvPicPr>
        <p:blipFill>
          <a:blip r:embed="rId2" cstate="print"/>
          <a:srcRect l="55211"/>
          <a:stretch>
            <a:fillRect/>
          </a:stretch>
        </p:blipFill>
        <p:spPr bwMode="auto">
          <a:xfrm>
            <a:off x="1211263" y="3886200"/>
            <a:ext cx="6561137" cy="2530475"/>
          </a:xfrm>
          <a:prstGeom prst="rect">
            <a:avLst/>
          </a:prstGeom>
          <a:solidFill>
            <a:srgbClr val="FFFFFF"/>
          </a:solidFill>
          <a:ln w="9525">
            <a:noFill/>
            <a:miter lim="800000"/>
            <a:headEnd/>
            <a:tailEnd/>
          </a:ln>
        </p:spPr>
      </p:pic>
      <p:sp>
        <p:nvSpPr>
          <p:cNvPr id="30724" name="TextBox 3"/>
          <p:cNvSpPr txBox="1">
            <a:spLocks noChangeArrowheads="1"/>
          </p:cNvSpPr>
          <p:nvPr/>
        </p:nvSpPr>
        <p:spPr bwMode="auto">
          <a:xfrm>
            <a:off x="1143000" y="304800"/>
            <a:ext cx="3733800" cy="523875"/>
          </a:xfrm>
          <a:prstGeom prst="rect">
            <a:avLst/>
          </a:prstGeom>
          <a:noFill/>
          <a:ln w="9525">
            <a:noFill/>
            <a:miter lim="800000"/>
            <a:headEnd/>
            <a:tailEnd/>
          </a:ln>
        </p:spPr>
        <p:txBody>
          <a:bodyPr>
            <a:spAutoFit/>
          </a:bodyPr>
          <a:lstStyle/>
          <a:p>
            <a:r>
              <a:rPr lang="en-US" sz="2800"/>
              <a:t>Recombination:</a:t>
            </a:r>
          </a:p>
        </p:txBody>
      </p:sp>
    </p:spTree>
    <p:extLst>
      <p:ext uri="{BB962C8B-B14F-4D97-AF65-F5344CB8AC3E}">
        <p14:creationId xmlns:p14="http://schemas.microsoft.com/office/powerpoint/2010/main" val="835348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917" y="6457653"/>
            <a:ext cx="8026081" cy="369332"/>
          </a:xfrm>
          <a:prstGeom prst="rect">
            <a:avLst/>
          </a:prstGeom>
        </p:spPr>
        <p:txBody>
          <a:bodyPr wrap="square">
            <a:spAutoFit/>
          </a:bodyPr>
          <a:lstStyle/>
          <a:p>
            <a:r>
              <a:rPr lang="en-US" dirty="0"/>
              <a:t>http://</a:t>
            </a:r>
            <a:r>
              <a:rPr lang="en-US" dirty="0" err="1"/>
              <a:t>ghr.nlm.nih.gov</a:t>
            </a:r>
            <a:r>
              <a:rPr lang="en-US" dirty="0"/>
              <a:t>/handbook/</a:t>
            </a:r>
            <a:r>
              <a:rPr lang="en-US" dirty="0" err="1"/>
              <a:t>mutationsanddisorders</a:t>
            </a:r>
            <a:r>
              <a:rPr lang="en-US" dirty="0"/>
              <a:t>/</a:t>
            </a:r>
            <a:r>
              <a:rPr lang="en-US" dirty="0" err="1"/>
              <a:t>possiblemutations</a:t>
            </a:r>
            <a:endParaRPr lang="en-US" dirty="0"/>
          </a:p>
        </p:txBody>
      </p:sp>
      <p:pic>
        <p:nvPicPr>
          <p:cNvPr id="4" name="Picture 3"/>
          <p:cNvPicPr>
            <a:picLocks noChangeAspect="1"/>
          </p:cNvPicPr>
          <p:nvPr/>
        </p:nvPicPr>
        <p:blipFill>
          <a:blip r:embed="rId2"/>
          <a:stretch>
            <a:fillRect/>
          </a:stretch>
        </p:blipFill>
        <p:spPr>
          <a:xfrm>
            <a:off x="1549400" y="1206500"/>
            <a:ext cx="6032500" cy="4445000"/>
          </a:xfrm>
          <a:prstGeom prst="rect">
            <a:avLst/>
          </a:prstGeom>
        </p:spPr>
      </p:pic>
    </p:spTree>
    <p:extLst>
      <p:ext uri="{BB962C8B-B14F-4D97-AF65-F5344CB8AC3E}">
        <p14:creationId xmlns:p14="http://schemas.microsoft.com/office/powerpoint/2010/main" val="31602354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49400" y="1206500"/>
            <a:ext cx="6032500" cy="4445000"/>
          </a:xfrm>
          <a:prstGeom prst="rect">
            <a:avLst/>
          </a:prstGeom>
        </p:spPr>
      </p:pic>
      <p:sp>
        <p:nvSpPr>
          <p:cNvPr id="3" name="Rectangle 2"/>
          <p:cNvSpPr/>
          <p:nvPr/>
        </p:nvSpPr>
        <p:spPr>
          <a:xfrm>
            <a:off x="52917" y="6457653"/>
            <a:ext cx="8026081" cy="369332"/>
          </a:xfrm>
          <a:prstGeom prst="rect">
            <a:avLst/>
          </a:prstGeom>
        </p:spPr>
        <p:txBody>
          <a:bodyPr wrap="square">
            <a:spAutoFit/>
          </a:bodyPr>
          <a:lstStyle/>
          <a:p>
            <a:r>
              <a:rPr lang="en-US" dirty="0"/>
              <a:t>http://</a:t>
            </a:r>
            <a:r>
              <a:rPr lang="en-US" dirty="0" err="1"/>
              <a:t>ghr.nlm.nih.gov</a:t>
            </a:r>
            <a:r>
              <a:rPr lang="en-US" dirty="0"/>
              <a:t>/handbook/</a:t>
            </a:r>
            <a:r>
              <a:rPr lang="en-US" dirty="0" err="1"/>
              <a:t>mutationsanddisorders</a:t>
            </a:r>
            <a:r>
              <a:rPr lang="en-US" dirty="0"/>
              <a:t>/</a:t>
            </a:r>
            <a:r>
              <a:rPr lang="en-US" dirty="0" err="1"/>
              <a:t>possiblemutations</a:t>
            </a:r>
            <a:endParaRPr lang="en-US" dirty="0"/>
          </a:p>
        </p:txBody>
      </p:sp>
    </p:spTree>
    <p:extLst>
      <p:ext uri="{BB962C8B-B14F-4D97-AF65-F5344CB8AC3E}">
        <p14:creationId xmlns:p14="http://schemas.microsoft.com/office/powerpoint/2010/main" val="31602354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49400" y="1206500"/>
            <a:ext cx="6032500" cy="4445000"/>
          </a:xfrm>
          <a:prstGeom prst="rect">
            <a:avLst/>
          </a:prstGeom>
        </p:spPr>
      </p:pic>
      <p:sp>
        <p:nvSpPr>
          <p:cNvPr id="3" name="Rectangle 2"/>
          <p:cNvSpPr/>
          <p:nvPr/>
        </p:nvSpPr>
        <p:spPr>
          <a:xfrm>
            <a:off x="52917" y="6457653"/>
            <a:ext cx="8026081" cy="369332"/>
          </a:xfrm>
          <a:prstGeom prst="rect">
            <a:avLst/>
          </a:prstGeom>
        </p:spPr>
        <p:txBody>
          <a:bodyPr wrap="square">
            <a:spAutoFit/>
          </a:bodyPr>
          <a:lstStyle/>
          <a:p>
            <a:r>
              <a:rPr lang="en-US" dirty="0"/>
              <a:t>http://</a:t>
            </a:r>
            <a:r>
              <a:rPr lang="en-US" dirty="0" err="1"/>
              <a:t>ghr.nlm.nih.gov</a:t>
            </a:r>
            <a:r>
              <a:rPr lang="en-US" dirty="0"/>
              <a:t>/handbook/</a:t>
            </a:r>
            <a:r>
              <a:rPr lang="en-US" dirty="0" err="1"/>
              <a:t>mutationsanddisorders</a:t>
            </a:r>
            <a:r>
              <a:rPr lang="en-US" dirty="0"/>
              <a:t>/</a:t>
            </a:r>
            <a:r>
              <a:rPr lang="en-US" dirty="0" err="1"/>
              <a:t>possiblemutations</a:t>
            </a:r>
            <a:endParaRPr lang="en-US" dirty="0"/>
          </a:p>
        </p:txBody>
      </p:sp>
    </p:spTree>
    <p:extLst>
      <p:ext uri="{BB962C8B-B14F-4D97-AF65-F5344CB8AC3E}">
        <p14:creationId xmlns:p14="http://schemas.microsoft.com/office/powerpoint/2010/main" val="31602354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recombinvdir"/>
          <p:cNvPicPr>
            <a:picLocks noChangeAspect="1" noChangeArrowheads="1"/>
          </p:cNvPicPr>
          <p:nvPr/>
        </p:nvPicPr>
        <p:blipFill>
          <a:blip r:embed="rId2" cstate="print"/>
          <a:srcRect r="55211"/>
          <a:stretch>
            <a:fillRect/>
          </a:stretch>
        </p:blipFill>
        <p:spPr bwMode="auto">
          <a:xfrm>
            <a:off x="1219200" y="990600"/>
            <a:ext cx="6637338" cy="2560638"/>
          </a:xfrm>
          <a:prstGeom prst="rect">
            <a:avLst/>
          </a:prstGeom>
          <a:solidFill>
            <a:srgbClr val="FFFFFF"/>
          </a:solidFill>
          <a:ln w="9525">
            <a:noFill/>
            <a:miter lim="800000"/>
            <a:headEnd/>
            <a:tailEnd/>
          </a:ln>
        </p:spPr>
      </p:pic>
      <p:pic>
        <p:nvPicPr>
          <p:cNvPr id="30723" name="Picture 3" descr="recombinvdir"/>
          <p:cNvPicPr>
            <a:picLocks noChangeAspect="1" noChangeArrowheads="1"/>
          </p:cNvPicPr>
          <p:nvPr/>
        </p:nvPicPr>
        <p:blipFill>
          <a:blip r:embed="rId2" cstate="print"/>
          <a:srcRect l="55211"/>
          <a:stretch>
            <a:fillRect/>
          </a:stretch>
        </p:blipFill>
        <p:spPr bwMode="auto">
          <a:xfrm>
            <a:off x="1211263" y="3886200"/>
            <a:ext cx="6561137" cy="2530475"/>
          </a:xfrm>
          <a:prstGeom prst="rect">
            <a:avLst/>
          </a:prstGeom>
          <a:solidFill>
            <a:srgbClr val="FFFFFF"/>
          </a:solidFill>
          <a:ln w="9525">
            <a:noFill/>
            <a:miter lim="800000"/>
            <a:headEnd/>
            <a:tailEnd/>
          </a:ln>
        </p:spPr>
      </p:pic>
      <p:sp>
        <p:nvSpPr>
          <p:cNvPr id="30724" name="TextBox 3"/>
          <p:cNvSpPr txBox="1">
            <a:spLocks noChangeArrowheads="1"/>
          </p:cNvSpPr>
          <p:nvPr/>
        </p:nvSpPr>
        <p:spPr bwMode="auto">
          <a:xfrm>
            <a:off x="1143000" y="304800"/>
            <a:ext cx="3733800" cy="523875"/>
          </a:xfrm>
          <a:prstGeom prst="rect">
            <a:avLst/>
          </a:prstGeom>
          <a:noFill/>
          <a:ln w="9525">
            <a:noFill/>
            <a:miter lim="800000"/>
            <a:headEnd/>
            <a:tailEnd/>
          </a:ln>
        </p:spPr>
        <p:txBody>
          <a:bodyPr>
            <a:spAutoFit/>
          </a:bodyPr>
          <a:lstStyle/>
          <a:p>
            <a:r>
              <a:rPr lang="en-US" sz="2800"/>
              <a:t>Recombination:</a:t>
            </a:r>
          </a:p>
        </p:txBody>
      </p:sp>
    </p:spTree>
    <p:extLst>
      <p:ext uri="{BB962C8B-B14F-4D97-AF65-F5344CB8AC3E}">
        <p14:creationId xmlns:p14="http://schemas.microsoft.com/office/powerpoint/2010/main" val="10457027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67202" t="23990" r="23008" b="5341"/>
          <a:stretch/>
        </p:blipFill>
        <p:spPr>
          <a:xfrm>
            <a:off x="6643952" y="1253889"/>
            <a:ext cx="466344" cy="4846320"/>
          </a:xfrm>
          <a:prstGeom prst="rect">
            <a:avLst/>
          </a:prstGeom>
        </p:spPr>
      </p:pic>
      <p:pic>
        <p:nvPicPr>
          <p:cNvPr id="4" name="Picture 3"/>
          <p:cNvPicPr>
            <a:picLocks noChangeAspect="1"/>
          </p:cNvPicPr>
          <p:nvPr/>
        </p:nvPicPr>
        <p:blipFill rotWithShape="1">
          <a:blip r:embed="rId2"/>
          <a:srcRect l="22965" t="23990" r="67243" b="5341"/>
          <a:stretch/>
        </p:blipFill>
        <p:spPr>
          <a:xfrm>
            <a:off x="5794416" y="1253889"/>
            <a:ext cx="466344" cy="4846320"/>
          </a:xfrm>
          <a:prstGeom prst="rect">
            <a:avLst/>
          </a:prstGeom>
        </p:spPr>
      </p:pic>
      <p:pic>
        <p:nvPicPr>
          <p:cNvPr id="5" name="Picture 4"/>
          <p:cNvPicPr>
            <a:picLocks noChangeAspect="1"/>
          </p:cNvPicPr>
          <p:nvPr/>
        </p:nvPicPr>
        <p:blipFill rotWithShape="1">
          <a:blip r:embed="rId2"/>
          <a:srcRect l="82577" t="23990" r="7633" b="5341"/>
          <a:stretch/>
        </p:blipFill>
        <p:spPr>
          <a:xfrm>
            <a:off x="2731176" y="1253889"/>
            <a:ext cx="466344" cy="4846320"/>
          </a:xfrm>
          <a:prstGeom prst="rect">
            <a:avLst/>
          </a:prstGeom>
        </p:spPr>
      </p:pic>
      <p:pic>
        <p:nvPicPr>
          <p:cNvPr id="6" name="Picture 5"/>
          <p:cNvPicPr>
            <a:picLocks noChangeAspect="1"/>
          </p:cNvPicPr>
          <p:nvPr/>
        </p:nvPicPr>
        <p:blipFill rotWithShape="1">
          <a:blip r:embed="rId2"/>
          <a:srcRect l="7701" t="23990" r="82509" b="5341"/>
          <a:stretch/>
        </p:blipFill>
        <p:spPr>
          <a:xfrm>
            <a:off x="2010324" y="1253889"/>
            <a:ext cx="466344" cy="4846320"/>
          </a:xfrm>
          <a:prstGeom prst="rect">
            <a:avLst/>
          </a:prstGeom>
        </p:spPr>
      </p:pic>
      <p:sp>
        <p:nvSpPr>
          <p:cNvPr id="7" name="TextBox 6"/>
          <p:cNvSpPr txBox="1"/>
          <p:nvPr/>
        </p:nvSpPr>
        <p:spPr>
          <a:xfrm>
            <a:off x="1111304" y="423388"/>
            <a:ext cx="6861858" cy="599799"/>
          </a:xfrm>
          <a:prstGeom prst="rect">
            <a:avLst/>
          </a:prstGeom>
          <a:noFill/>
        </p:spPr>
        <p:txBody>
          <a:bodyPr wrap="square" rtlCol="0">
            <a:spAutoFit/>
          </a:bodyPr>
          <a:lstStyle/>
          <a:p>
            <a:pPr algn="ctr"/>
            <a:r>
              <a:rPr lang="en-US" sz="3200" dirty="0" smtClean="0"/>
              <a:t>Homologous recombination</a:t>
            </a:r>
          </a:p>
        </p:txBody>
      </p:sp>
      <p:cxnSp>
        <p:nvCxnSpPr>
          <p:cNvPr id="9" name="Straight Arrow Connector 8"/>
          <p:cNvCxnSpPr/>
          <p:nvPr/>
        </p:nvCxnSpPr>
        <p:spPr>
          <a:xfrm>
            <a:off x="3863103" y="3369461"/>
            <a:ext cx="1358260" cy="17641"/>
          </a:xfrm>
          <a:prstGeom prst="straightConnector1">
            <a:avLst/>
          </a:prstGeom>
          <a:ln w="63500">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4072813" y="6430768"/>
            <a:ext cx="5071187" cy="369332"/>
          </a:xfrm>
          <a:prstGeom prst="rect">
            <a:avLst/>
          </a:prstGeom>
        </p:spPr>
        <p:txBody>
          <a:bodyPr wrap="square">
            <a:spAutoFit/>
          </a:bodyPr>
          <a:lstStyle/>
          <a:p>
            <a:r>
              <a:rPr lang="en-US" dirty="0"/>
              <a:t>http://</a:t>
            </a:r>
            <a:r>
              <a:rPr lang="en-US" dirty="0" err="1"/>
              <a:t>en.wikipedia.org</a:t>
            </a:r>
            <a:r>
              <a:rPr lang="en-US" dirty="0"/>
              <a:t>/wiki/</a:t>
            </a:r>
            <a:r>
              <a:rPr lang="en-US" dirty="0" err="1"/>
              <a:t>File:HR_in_meiosis.svg</a:t>
            </a:r>
            <a:endParaRPr lang="en-US" dirty="0"/>
          </a:p>
        </p:txBody>
      </p:sp>
    </p:spTree>
    <p:extLst>
      <p:ext uri="{BB962C8B-B14F-4D97-AF65-F5344CB8AC3E}">
        <p14:creationId xmlns:p14="http://schemas.microsoft.com/office/powerpoint/2010/main" val="87371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22434" y="0"/>
            <a:ext cx="5480740" cy="6858000"/>
          </a:xfrm>
          <a:prstGeom prst="rect">
            <a:avLst/>
          </a:prstGeom>
        </p:spPr>
      </p:pic>
      <p:sp>
        <p:nvSpPr>
          <p:cNvPr id="3" name="Rectangle 2"/>
          <p:cNvSpPr/>
          <p:nvPr/>
        </p:nvSpPr>
        <p:spPr>
          <a:xfrm>
            <a:off x="0" y="6176387"/>
            <a:ext cx="3171294" cy="646331"/>
          </a:xfrm>
          <a:prstGeom prst="rect">
            <a:avLst/>
          </a:prstGeom>
        </p:spPr>
        <p:txBody>
          <a:bodyPr wrap="square">
            <a:spAutoFit/>
          </a:bodyPr>
          <a:lstStyle/>
          <a:p>
            <a:r>
              <a:rPr lang="en-US" dirty="0"/>
              <a:t>http://</a:t>
            </a:r>
            <a:r>
              <a:rPr lang="en-US" dirty="0" err="1"/>
              <a:t>www.web-books.com</a:t>
            </a:r>
            <a:r>
              <a:rPr lang="en-US" dirty="0"/>
              <a:t>/</a:t>
            </a:r>
            <a:r>
              <a:rPr lang="en-US" dirty="0" err="1"/>
              <a:t>MoBio</a:t>
            </a:r>
            <a:r>
              <a:rPr lang="en-US" dirty="0"/>
              <a:t>/Free/Ch8D2.htm</a:t>
            </a:r>
          </a:p>
        </p:txBody>
      </p:sp>
    </p:spTree>
    <p:extLst>
      <p:ext uri="{BB962C8B-B14F-4D97-AF65-F5344CB8AC3E}">
        <p14:creationId xmlns:p14="http://schemas.microsoft.com/office/powerpoint/2010/main" val="31602354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67202" t="23990" r="23008" b="5341"/>
          <a:stretch/>
        </p:blipFill>
        <p:spPr>
          <a:xfrm>
            <a:off x="6643952" y="1253889"/>
            <a:ext cx="466344" cy="4846320"/>
          </a:xfrm>
          <a:prstGeom prst="rect">
            <a:avLst/>
          </a:prstGeom>
        </p:spPr>
      </p:pic>
      <p:pic>
        <p:nvPicPr>
          <p:cNvPr id="4" name="Picture 3"/>
          <p:cNvPicPr>
            <a:picLocks noChangeAspect="1"/>
          </p:cNvPicPr>
          <p:nvPr/>
        </p:nvPicPr>
        <p:blipFill rotWithShape="1">
          <a:blip r:embed="rId2"/>
          <a:srcRect l="22965" t="23990" r="67243" b="5341"/>
          <a:stretch/>
        </p:blipFill>
        <p:spPr>
          <a:xfrm>
            <a:off x="5794416" y="1253889"/>
            <a:ext cx="466344" cy="4846320"/>
          </a:xfrm>
          <a:prstGeom prst="rect">
            <a:avLst/>
          </a:prstGeom>
        </p:spPr>
      </p:pic>
      <p:pic>
        <p:nvPicPr>
          <p:cNvPr id="5" name="Picture 4"/>
          <p:cNvPicPr>
            <a:picLocks noChangeAspect="1"/>
          </p:cNvPicPr>
          <p:nvPr/>
        </p:nvPicPr>
        <p:blipFill rotWithShape="1">
          <a:blip r:embed="rId2"/>
          <a:srcRect l="82577" t="23990" r="7633" b="5341"/>
          <a:stretch/>
        </p:blipFill>
        <p:spPr>
          <a:xfrm>
            <a:off x="2731176" y="1253889"/>
            <a:ext cx="466344" cy="4846320"/>
          </a:xfrm>
          <a:prstGeom prst="rect">
            <a:avLst/>
          </a:prstGeom>
        </p:spPr>
      </p:pic>
      <p:pic>
        <p:nvPicPr>
          <p:cNvPr id="6" name="Picture 5"/>
          <p:cNvPicPr>
            <a:picLocks noChangeAspect="1"/>
          </p:cNvPicPr>
          <p:nvPr/>
        </p:nvPicPr>
        <p:blipFill rotWithShape="1">
          <a:blip r:embed="rId2"/>
          <a:srcRect l="7701" t="23990" r="82509" b="5341"/>
          <a:stretch/>
        </p:blipFill>
        <p:spPr>
          <a:xfrm>
            <a:off x="2010324" y="1253889"/>
            <a:ext cx="466344" cy="4846320"/>
          </a:xfrm>
          <a:prstGeom prst="rect">
            <a:avLst/>
          </a:prstGeom>
        </p:spPr>
      </p:pic>
      <p:sp>
        <p:nvSpPr>
          <p:cNvPr id="7" name="TextBox 6"/>
          <p:cNvSpPr txBox="1"/>
          <p:nvPr/>
        </p:nvSpPr>
        <p:spPr>
          <a:xfrm>
            <a:off x="1111304" y="423388"/>
            <a:ext cx="6861858" cy="599799"/>
          </a:xfrm>
          <a:prstGeom prst="rect">
            <a:avLst/>
          </a:prstGeom>
          <a:noFill/>
        </p:spPr>
        <p:txBody>
          <a:bodyPr wrap="square" rtlCol="0">
            <a:spAutoFit/>
          </a:bodyPr>
          <a:lstStyle/>
          <a:p>
            <a:pPr algn="ctr"/>
            <a:r>
              <a:rPr lang="en-US" sz="3200" dirty="0" smtClean="0"/>
              <a:t>Homologous recombination</a:t>
            </a:r>
          </a:p>
        </p:txBody>
      </p:sp>
      <p:cxnSp>
        <p:nvCxnSpPr>
          <p:cNvPr id="9" name="Straight Arrow Connector 8"/>
          <p:cNvCxnSpPr/>
          <p:nvPr/>
        </p:nvCxnSpPr>
        <p:spPr>
          <a:xfrm>
            <a:off x="3863103" y="3369461"/>
            <a:ext cx="1358260" cy="17641"/>
          </a:xfrm>
          <a:prstGeom prst="straightConnector1">
            <a:avLst/>
          </a:prstGeom>
          <a:ln w="63500">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4072813" y="6430768"/>
            <a:ext cx="5071187" cy="369332"/>
          </a:xfrm>
          <a:prstGeom prst="rect">
            <a:avLst/>
          </a:prstGeom>
        </p:spPr>
        <p:txBody>
          <a:bodyPr wrap="square">
            <a:spAutoFit/>
          </a:bodyPr>
          <a:lstStyle/>
          <a:p>
            <a:r>
              <a:rPr lang="en-US" dirty="0"/>
              <a:t>http://</a:t>
            </a:r>
            <a:r>
              <a:rPr lang="en-US" dirty="0" err="1"/>
              <a:t>en.wikipedia.org</a:t>
            </a:r>
            <a:r>
              <a:rPr lang="en-US" dirty="0"/>
              <a:t>/wiki/</a:t>
            </a:r>
            <a:r>
              <a:rPr lang="en-US" dirty="0" err="1"/>
              <a:t>File:HR_in_meiosis.svg</a:t>
            </a:r>
            <a:endParaRPr lang="en-US" dirty="0"/>
          </a:p>
        </p:txBody>
      </p:sp>
    </p:spTree>
    <p:extLst>
      <p:ext uri="{BB962C8B-B14F-4D97-AF65-F5344CB8AC3E}">
        <p14:creationId xmlns:p14="http://schemas.microsoft.com/office/powerpoint/2010/main" val="24815381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0961" y="528337"/>
            <a:ext cx="8432633" cy="5696712"/>
          </a:xfrm>
          <a:prstGeom prst="rect">
            <a:avLst/>
          </a:prstGeom>
        </p:spPr>
      </p:pic>
    </p:spTree>
    <p:extLst>
      <p:ext uri="{BB962C8B-B14F-4D97-AF65-F5344CB8AC3E}">
        <p14:creationId xmlns:p14="http://schemas.microsoft.com/office/powerpoint/2010/main" val="40105444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sz="half" idx="4294967295"/>
          </p:nvPr>
        </p:nvSpPr>
        <p:spPr>
          <a:xfrm>
            <a:off x="323850" y="1196975"/>
            <a:ext cx="8351838" cy="2692400"/>
          </a:xfrm>
        </p:spPr>
        <p:txBody>
          <a:bodyPr>
            <a:normAutofit lnSpcReduction="10000"/>
          </a:bodyPr>
          <a:lstStyle/>
          <a:p>
            <a:r>
              <a:rPr lang="en-NZ" sz="2800"/>
              <a:t>Distances can be derived from Multiple Sequence Alignments (MSAs).</a:t>
            </a:r>
          </a:p>
          <a:p>
            <a:r>
              <a:rPr lang="en-NZ" sz="2800"/>
              <a:t>The most basic distance is just a count of the number of sites which differ between two sequences divided by the sequence length. These are sometimes known as </a:t>
            </a:r>
            <a:r>
              <a:rPr lang="en-NZ" sz="2800" b="1"/>
              <a:t>p-distances</a:t>
            </a:r>
            <a:r>
              <a:rPr lang="en-NZ" sz="2800"/>
              <a:t>.</a:t>
            </a:r>
          </a:p>
        </p:txBody>
      </p:sp>
      <p:graphicFrame>
        <p:nvGraphicFramePr>
          <p:cNvPr id="6222" name="Group 78"/>
          <p:cNvGraphicFramePr>
            <a:graphicFrameLocks noGrp="1"/>
          </p:cNvGraphicFramePr>
          <p:nvPr/>
        </p:nvGraphicFramePr>
        <p:xfrm>
          <a:off x="755650" y="4292600"/>
          <a:ext cx="2736850" cy="2032000"/>
        </p:xfrm>
        <a:graphic>
          <a:graphicData uri="http://schemas.openxmlformats.org/drawingml/2006/table">
            <a:tbl>
              <a:tblPr/>
              <a:tblGrid>
                <a:gridCol w="647700"/>
                <a:gridCol w="2089150"/>
              </a:tblGrid>
              <a:tr h="5080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Cat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ATTTGCGGTA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ATCTGCGATA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Rat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ATTGCCGTTT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Cow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TTCGCTGTTT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212" name="Line 68"/>
          <p:cNvSpPr>
            <a:spLocks noChangeShapeType="1"/>
          </p:cNvSpPr>
          <p:nvPr/>
        </p:nvSpPr>
        <p:spPr bwMode="auto">
          <a:xfrm flipV="1">
            <a:off x="1403350" y="4292600"/>
            <a:ext cx="0" cy="2016125"/>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23" name="Line 79"/>
          <p:cNvSpPr>
            <a:spLocks noChangeShapeType="1"/>
          </p:cNvSpPr>
          <p:nvPr/>
        </p:nvSpPr>
        <p:spPr bwMode="auto">
          <a:xfrm>
            <a:off x="3851275" y="5229225"/>
            <a:ext cx="1152525" cy="0"/>
          </a:xfrm>
          <a:prstGeom prst="line">
            <a:avLst/>
          </a:prstGeom>
          <a:noFill/>
          <a:ln w="38100">
            <a:solidFill>
              <a:schemeClr val="tx1"/>
            </a:solidFill>
            <a:round/>
            <a:headEnd/>
            <a:tailEnd type="triangl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aphicFrame>
        <p:nvGraphicFramePr>
          <p:cNvPr id="6305" name="Group 161"/>
          <p:cNvGraphicFramePr>
            <a:graphicFrameLocks noGrp="1"/>
          </p:cNvGraphicFramePr>
          <p:nvPr>
            <p:ph sz="half" idx="4294967295"/>
          </p:nvPr>
        </p:nvGraphicFramePr>
        <p:xfrm>
          <a:off x="5364163" y="4149725"/>
          <a:ext cx="2879725" cy="2447926"/>
        </p:xfrm>
        <a:graphic>
          <a:graphicData uri="http://schemas.openxmlformats.org/drawingml/2006/table">
            <a:tbl>
              <a:tblPr/>
              <a:tblGrid>
                <a:gridCol w="733425"/>
                <a:gridCol w="517525"/>
                <a:gridCol w="517525"/>
                <a:gridCol w="517525"/>
                <a:gridCol w="593725"/>
              </a:tblGrid>
              <a:tr h="4905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Cat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Rat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Cow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9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Cat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0.7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9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9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Rat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0.3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Cow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307" name="Rectangle 163"/>
          <p:cNvSpPr>
            <a:spLocks noGrp="1" noChangeArrowheads="1"/>
          </p:cNvSpPr>
          <p:nvPr>
            <p:ph type="title"/>
          </p:nvPr>
        </p:nvSpPr>
        <p:spPr>
          <a:xfrm>
            <a:off x="457200" y="115888"/>
            <a:ext cx="8229600" cy="1371600"/>
          </a:xfrm>
        </p:spPr>
        <p:txBody>
          <a:bodyPr/>
          <a:lstStyle/>
          <a:p>
            <a:r>
              <a:rPr lang="en-NZ" sz="4000"/>
              <a:t>Where do we get distances from?</a:t>
            </a:r>
          </a:p>
        </p:txBody>
      </p:sp>
      <p:sp>
        <p:nvSpPr>
          <p:cNvPr id="8" name="Rectangle 7"/>
          <p:cNvSpPr/>
          <p:nvPr/>
        </p:nvSpPr>
        <p:spPr>
          <a:xfrm>
            <a:off x="-89116" y="6477920"/>
            <a:ext cx="9297058" cy="369332"/>
          </a:xfrm>
          <a:prstGeom prst="rect">
            <a:avLst/>
          </a:prstGeom>
        </p:spPr>
        <p:txBody>
          <a:bodyPr wrap="square">
            <a:spAutoFit/>
          </a:bodyPr>
          <a:lstStyle/>
          <a:p>
            <a:r>
              <a:rPr lang="en-US" dirty="0"/>
              <a:t>http://</a:t>
            </a:r>
            <a:r>
              <a:rPr lang="en-US" dirty="0" err="1"/>
              <a:t>www.allanwilsoncentre.ac.nz</a:t>
            </a:r>
            <a:r>
              <a:rPr lang="en-US" dirty="0"/>
              <a:t>/</a:t>
            </a:r>
            <a:r>
              <a:rPr lang="en-US" dirty="0" err="1"/>
              <a:t>massey</a:t>
            </a:r>
            <a:r>
              <a:rPr lang="en-US" dirty="0"/>
              <a:t>/</a:t>
            </a:r>
            <a:r>
              <a:rPr lang="en-US" dirty="0" err="1"/>
              <a:t>fms</a:t>
            </a:r>
            <a:r>
              <a:rPr lang="en-US" dirty="0"/>
              <a:t>/AWC/download/</a:t>
            </a:r>
            <a:r>
              <a:rPr lang="en-US" dirty="0" err="1" smtClean="0"/>
              <a:t>SK_DistanceBasedMethods.ppt</a:t>
            </a:r>
            <a:endParaRPr lang="en-US" dirty="0"/>
          </a:p>
        </p:txBody>
      </p:sp>
      <p:sp>
        <p:nvSpPr>
          <p:cNvPr id="2" name="Rectangle 1"/>
          <p:cNvSpPr/>
          <p:nvPr/>
        </p:nvSpPr>
        <p:spPr>
          <a:xfrm>
            <a:off x="1775460" y="4292598"/>
            <a:ext cx="137160" cy="858520"/>
          </a:xfrm>
          <a:prstGeom prst="rect">
            <a:avLst/>
          </a:prstGeom>
          <a:solidFill>
            <a:schemeClr val="accent1">
              <a:alpha val="2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579799" y="4292598"/>
            <a:ext cx="137160" cy="858520"/>
          </a:xfrm>
          <a:prstGeom prst="rect">
            <a:avLst/>
          </a:prstGeom>
          <a:solidFill>
            <a:schemeClr val="accent1">
              <a:alpha val="2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487593" y="5300136"/>
            <a:ext cx="137160" cy="858520"/>
          </a:xfrm>
          <a:prstGeom prst="rect">
            <a:avLst/>
          </a:prstGeom>
          <a:solidFill>
            <a:srgbClr val="FF0000">
              <a:alpha val="2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266532" y="5300136"/>
            <a:ext cx="137160" cy="858520"/>
          </a:xfrm>
          <a:prstGeom prst="rect">
            <a:avLst/>
          </a:prstGeom>
          <a:solidFill>
            <a:srgbClr val="FF0000">
              <a:alpha val="2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8526" y="5300134"/>
            <a:ext cx="137160" cy="858520"/>
          </a:xfrm>
          <a:prstGeom prst="rect">
            <a:avLst/>
          </a:prstGeom>
          <a:solidFill>
            <a:srgbClr val="FF0000">
              <a:alpha val="2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69803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0961" y="528337"/>
            <a:ext cx="8432633" cy="5696712"/>
          </a:xfrm>
          <a:prstGeom prst="rect">
            <a:avLst/>
          </a:prstGeom>
        </p:spPr>
      </p:pic>
    </p:spTree>
    <p:extLst>
      <p:ext uri="{BB962C8B-B14F-4D97-AF65-F5344CB8AC3E}">
        <p14:creationId xmlns:p14="http://schemas.microsoft.com/office/powerpoint/2010/main" val="1418190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85800" y="381000"/>
            <a:ext cx="8062335" cy="461665"/>
          </a:xfrm>
          <a:prstGeom prst="rect">
            <a:avLst/>
          </a:prstGeom>
          <a:noFill/>
        </p:spPr>
        <p:txBody>
          <a:bodyPr wrap="none" rtlCol="0">
            <a:spAutoFit/>
          </a:bodyPr>
          <a:lstStyle/>
          <a:p>
            <a:r>
              <a:rPr lang="en-US" sz="2400" dirty="0" smtClean="0"/>
              <a:t>Different </a:t>
            </a:r>
            <a:r>
              <a:rPr lang="en-US" sz="2400" dirty="0" err="1" smtClean="0"/>
              <a:t>recombinases</a:t>
            </a:r>
            <a:r>
              <a:rPr lang="en-US" sz="2400" dirty="0" smtClean="0"/>
              <a:t> have different topological mechanisms:</a:t>
            </a:r>
            <a:endParaRPr lang="en-US" sz="2400" dirty="0"/>
          </a:p>
        </p:txBody>
      </p:sp>
      <p:grpSp>
        <p:nvGrpSpPr>
          <p:cNvPr id="5" name="Group 25"/>
          <p:cNvGrpSpPr>
            <a:grpSpLocks/>
          </p:cNvGrpSpPr>
          <p:nvPr/>
        </p:nvGrpSpPr>
        <p:grpSpPr bwMode="auto">
          <a:xfrm>
            <a:off x="762000" y="3760789"/>
            <a:ext cx="7474990" cy="2868611"/>
            <a:chOff x="3047999" y="3608025"/>
            <a:chExt cx="5163578" cy="2868975"/>
          </a:xfrm>
        </p:grpSpPr>
        <p:pic>
          <p:nvPicPr>
            <p:cNvPr id="9" name="Picture 14" descr="C:\Users\Isabel Darcy\Documents\PAPERS\PROSPER\prosper\doc\twfgXER9413k1k2c4catsimp.eps"/>
            <p:cNvPicPr>
              <a:picLocks noChangeAspect="1" noChangeArrowheads="1"/>
            </p:cNvPicPr>
            <p:nvPr/>
          </p:nvPicPr>
          <p:blipFill>
            <a:blip r:embed="rId2" cstate="print"/>
            <a:srcRect l="-2787" t="-3181" r="-2787" b="-3181"/>
            <a:stretch>
              <a:fillRect/>
            </a:stretch>
          </p:blipFill>
          <p:spPr bwMode="auto">
            <a:xfrm>
              <a:off x="5527539" y="3608025"/>
              <a:ext cx="2684038" cy="2868975"/>
            </a:xfrm>
            <a:prstGeom prst="rect">
              <a:avLst/>
            </a:prstGeom>
            <a:solidFill>
              <a:schemeClr val="accent3">
                <a:lumMod val="20000"/>
                <a:lumOff val="80000"/>
              </a:schemeClr>
            </a:solidFill>
          </p:spPr>
        </p:pic>
        <p:sp>
          <p:nvSpPr>
            <p:cNvPr id="10" name="TextBox 17"/>
            <p:cNvSpPr txBox="1">
              <a:spLocks noChangeArrowheads="1"/>
            </p:cNvSpPr>
            <p:nvPr/>
          </p:nvSpPr>
          <p:spPr bwMode="auto">
            <a:xfrm>
              <a:off x="3047999" y="3733454"/>
              <a:ext cx="2249480" cy="2677996"/>
            </a:xfrm>
            <a:prstGeom prst="rect">
              <a:avLst/>
            </a:prstGeom>
            <a:noFill/>
            <a:ln w="9525">
              <a:noFill/>
              <a:miter lim="800000"/>
              <a:headEnd/>
              <a:tailEnd/>
            </a:ln>
          </p:spPr>
          <p:txBody>
            <a:bodyPr wrap="square">
              <a:spAutoFit/>
            </a:bodyPr>
            <a:lstStyle/>
            <a:p>
              <a:r>
                <a:rPr lang="en-US" sz="2400" dirty="0" err="1" smtClean="0"/>
                <a:t>Xer</a:t>
              </a:r>
              <a:r>
                <a:rPr lang="en-US" sz="2400" dirty="0" smtClean="0"/>
                <a:t> </a:t>
              </a:r>
              <a:r>
                <a:rPr lang="en-US" sz="2400" dirty="0" err="1" smtClean="0"/>
                <a:t>recombinase</a:t>
              </a:r>
              <a:r>
                <a:rPr lang="en-US" sz="2400" dirty="0" smtClean="0"/>
                <a:t> on </a:t>
              </a:r>
              <a:r>
                <a:rPr lang="en-US" sz="2400" i="1" dirty="0"/>
                <a:t>psi</a:t>
              </a:r>
              <a:r>
                <a:rPr lang="en-US" sz="2400" dirty="0"/>
                <a:t>.</a:t>
              </a:r>
              <a:endParaRPr lang="en-US" sz="2400" dirty="0" smtClean="0"/>
            </a:p>
            <a:p>
              <a:endParaRPr lang="en-US" sz="2400" dirty="0" smtClean="0"/>
            </a:p>
            <a:p>
              <a:r>
                <a:rPr lang="en-US" sz="2400" dirty="0" smtClean="0"/>
                <a:t>Unique product</a:t>
              </a:r>
              <a:endParaRPr lang="en-US" sz="2400" dirty="0"/>
            </a:p>
            <a:p>
              <a:endParaRPr lang="en-US" sz="2400" dirty="0" smtClean="0"/>
            </a:p>
            <a:p>
              <a:r>
                <a:rPr lang="en-US" sz="2400" dirty="0" smtClean="0"/>
                <a:t>Uses topological filter to only perform deletions, not inversions</a:t>
              </a:r>
              <a:endParaRPr lang="en-US" sz="2400" dirty="0"/>
            </a:p>
          </p:txBody>
        </p:sp>
      </p:grpSp>
      <p:grpSp>
        <p:nvGrpSpPr>
          <p:cNvPr id="3" name="Group 2"/>
          <p:cNvGrpSpPr/>
          <p:nvPr/>
        </p:nvGrpSpPr>
        <p:grpSpPr>
          <a:xfrm>
            <a:off x="304800" y="1900334"/>
            <a:ext cx="8458200" cy="1528666"/>
            <a:chOff x="457200" y="1752600"/>
            <a:chExt cx="8458200" cy="1528666"/>
          </a:xfrm>
        </p:grpSpPr>
        <p:pic>
          <p:nvPicPr>
            <p:cNvPr id="11" name="Picture 10" descr="recombinvdir"/>
            <p:cNvPicPr>
              <a:picLocks noChangeAspect="1" noChangeArrowheads="1"/>
            </p:cNvPicPr>
            <p:nvPr/>
          </p:nvPicPr>
          <p:blipFill>
            <a:blip r:embed="rId3" cstate="print"/>
            <a:srcRect r="55211"/>
            <a:stretch>
              <a:fillRect/>
            </a:stretch>
          </p:blipFill>
          <p:spPr bwMode="auto">
            <a:xfrm>
              <a:off x="457200" y="1752600"/>
              <a:ext cx="3962400" cy="1528666"/>
            </a:xfrm>
            <a:prstGeom prst="rect">
              <a:avLst/>
            </a:prstGeom>
            <a:solidFill>
              <a:srgbClr val="FFFFFF"/>
            </a:solidFill>
            <a:ln w="9525">
              <a:noFill/>
              <a:miter lim="800000"/>
              <a:headEnd/>
              <a:tailEnd/>
            </a:ln>
          </p:spPr>
        </p:pic>
        <p:pic>
          <p:nvPicPr>
            <p:cNvPr id="12" name="Picture 11" descr="recombinvdir"/>
            <p:cNvPicPr>
              <a:picLocks noChangeAspect="1" noChangeArrowheads="1"/>
            </p:cNvPicPr>
            <p:nvPr/>
          </p:nvPicPr>
          <p:blipFill>
            <a:blip r:embed="rId3" cstate="print"/>
            <a:srcRect l="55211"/>
            <a:stretch>
              <a:fillRect/>
            </a:stretch>
          </p:blipFill>
          <p:spPr bwMode="auto">
            <a:xfrm>
              <a:off x="4998492" y="1752600"/>
              <a:ext cx="3916908" cy="1510658"/>
            </a:xfrm>
            <a:prstGeom prst="rect">
              <a:avLst/>
            </a:prstGeom>
            <a:solidFill>
              <a:srgbClr val="FFFFFF"/>
            </a:solidFill>
            <a:ln w="9525">
              <a:noFill/>
              <a:miter lim="800000"/>
              <a:headEnd/>
              <a:tailEnd/>
            </a:ln>
          </p:spPr>
        </p:pic>
      </p:grpSp>
      <p:sp>
        <p:nvSpPr>
          <p:cNvPr id="2" name="TextBox 1"/>
          <p:cNvSpPr txBox="1"/>
          <p:nvPr/>
        </p:nvSpPr>
        <p:spPr>
          <a:xfrm>
            <a:off x="304800" y="1066800"/>
            <a:ext cx="8839200" cy="830997"/>
          </a:xfrm>
          <a:prstGeom prst="rect">
            <a:avLst/>
          </a:prstGeom>
          <a:noFill/>
        </p:spPr>
        <p:txBody>
          <a:bodyPr wrap="square" rtlCol="0">
            <a:spAutoFit/>
          </a:bodyPr>
          <a:lstStyle/>
          <a:p>
            <a:r>
              <a:rPr lang="en-US" sz="2400" dirty="0" smtClean="0"/>
              <a:t>Ex:  </a:t>
            </a:r>
            <a:r>
              <a:rPr lang="en-US" sz="2400" dirty="0" err="1" smtClean="0"/>
              <a:t>Cre</a:t>
            </a:r>
            <a:r>
              <a:rPr lang="en-US" sz="2400" dirty="0" smtClean="0"/>
              <a:t> </a:t>
            </a:r>
            <a:r>
              <a:rPr lang="en-US" sz="2400" dirty="0" err="1" smtClean="0"/>
              <a:t>recombinase</a:t>
            </a:r>
            <a:r>
              <a:rPr lang="en-US" sz="2400" dirty="0" smtClean="0"/>
              <a:t>  can act on both directly and inversely repeated sites. </a:t>
            </a:r>
            <a:endParaRPr lang="en-US" sz="2400" dirty="0"/>
          </a:p>
        </p:txBody>
      </p:sp>
      <p:cxnSp>
        <p:nvCxnSpPr>
          <p:cNvPr id="13" name="Straight Connector 12"/>
          <p:cNvCxnSpPr/>
          <p:nvPr/>
        </p:nvCxnSpPr>
        <p:spPr>
          <a:xfrm>
            <a:off x="304800" y="3581400"/>
            <a:ext cx="8541791"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2209800" y="2209800"/>
            <a:ext cx="505384" cy="609600"/>
          </a:xfrm>
          <a:prstGeom prst="ellipse">
            <a:avLst/>
          </a:prstGeom>
          <a:noFill/>
          <a:ln>
            <a:solidFill>
              <a:schemeClr val="accent6">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322248" y="2220769"/>
            <a:ext cx="383352" cy="609600"/>
          </a:xfrm>
          <a:prstGeom prst="ellipse">
            <a:avLst/>
          </a:prstGeom>
          <a:noFill/>
          <a:ln>
            <a:solidFill>
              <a:schemeClr val="accent6">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236990" y="2209800"/>
            <a:ext cx="505384" cy="609600"/>
          </a:xfrm>
          <a:prstGeom prst="ellipse">
            <a:avLst/>
          </a:prstGeom>
          <a:noFill/>
          <a:ln>
            <a:solidFill>
              <a:schemeClr val="accent6">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657600" y="2209800"/>
            <a:ext cx="505384" cy="609600"/>
          </a:xfrm>
          <a:prstGeom prst="ellipse">
            <a:avLst/>
          </a:prstGeom>
          <a:noFill/>
          <a:ln>
            <a:solidFill>
              <a:schemeClr val="accent6">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804546" y="2209800"/>
            <a:ext cx="505384" cy="609600"/>
          </a:xfrm>
          <a:prstGeom prst="ellipse">
            <a:avLst/>
          </a:prstGeom>
          <a:noFill/>
          <a:ln>
            <a:solidFill>
              <a:schemeClr val="accent6">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846248" y="2209800"/>
            <a:ext cx="383352" cy="609600"/>
          </a:xfrm>
          <a:prstGeom prst="ellipse">
            <a:avLst/>
          </a:prstGeom>
          <a:noFill/>
          <a:ln>
            <a:solidFill>
              <a:schemeClr val="accent6">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274248" y="2209800"/>
            <a:ext cx="307152" cy="609600"/>
          </a:xfrm>
          <a:prstGeom prst="ellipse">
            <a:avLst/>
          </a:prstGeom>
          <a:noFill/>
          <a:ln>
            <a:solidFill>
              <a:schemeClr val="accent6">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750248" y="2209800"/>
            <a:ext cx="383352" cy="609600"/>
          </a:xfrm>
          <a:prstGeom prst="ellipse">
            <a:avLst/>
          </a:prstGeom>
          <a:noFill/>
          <a:ln>
            <a:solidFill>
              <a:schemeClr val="accent6">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08486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03200"/>
            <a:ext cx="9144000" cy="6446520"/>
          </a:xfrm>
          <a:prstGeom prst="rect">
            <a:avLst/>
          </a:prstGeom>
        </p:spPr>
      </p:pic>
    </p:spTree>
    <p:extLst>
      <p:ext uri="{BB962C8B-B14F-4D97-AF65-F5344CB8AC3E}">
        <p14:creationId xmlns:p14="http://schemas.microsoft.com/office/powerpoint/2010/main" val="14181902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NZ" sz="4000"/>
              <a:t>Perfectly </a:t>
            </a:r>
            <a:r>
              <a:rPr lang="ja-JP" altLang="en-NZ" sz="4000">
                <a:latin typeface="Arial"/>
              </a:rPr>
              <a:t>“</a:t>
            </a:r>
            <a:r>
              <a:rPr lang="en-NZ" sz="4000"/>
              <a:t>tree-like</a:t>
            </a:r>
            <a:r>
              <a:rPr lang="ja-JP" altLang="en-NZ" sz="4000">
                <a:latin typeface="Arial"/>
              </a:rPr>
              <a:t>”</a:t>
            </a:r>
            <a:r>
              <a:rPr lang="en-NZ" sz="4000"/>
              <a:t> distances</a:t>
            </a:r>
          </a:p>
        </p:txBody>
      </p:sp>
      <p:graphicFrame>
        <p:nvGraphicFramePr>
          <p:cNvPr id="162819" name="Group 3"/>
          <p:cNvGraphicFramePr>
            <a:graphicFrameLocks noGrp="1"/>
          </p:cNvGraphicFramePr>
          <p:nvPr/>
        </p:nvGraphicFramePr>
        <p:xfrm>
          <a:off x="1403350" y="2708275"/>
          <a:ext cx="2808288" cy="1944688"/>
        </p:xfrm>
        <a:graphic>
          <a:graphicData uri="http://schemas.openxmlformats.org/drawingml/2006/table">
            <a:tbl>
              <a:tblPr/>
              <a:tblGrid>
                <a:gridCol w="701675"/>
                <a:gridCol w="703263"/>
                <a:gridCol w="700087"/>
                <a:gridCol w="703263"/>
              </a:tblGrid>
              <a:tr h="5032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Cat</a:t>
                      </a:r>
                    </a:p>
                  </a:txBody>
                  <a:tcPr horzOverflow="overflow">
                    <a:lnL w="12700" cap="flat" cmpd="sng" algn="ctr">
                      <a:solidFill>
                        <a:schemeClr val="tx1"/>
                      </a:solidFill>
                      <a:prstDash val="solid"/>
                      <a:round/>
                      <a:headEnd type="none" w="med" len="med"/>
                      <a:tailEnd type="none" w="med" len="med"/>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Rat</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3</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Rat</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4</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5</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a:noFill/>
                    </a:lnT>
                    <a:lnB>
                      <a:noFill/>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Cow</a:t>
                      </a:r>
                    </a:p>
                  </a:txBody>
                  <a:tcP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6</a:t>
                      </a:r>
                    </a:p>
                  </a:txBody>
                  <a:tcPr horzOverflow="overflow">
                    <a:lnL w="12700" cap="flat" cmpd="sng" algn="ctr">
                      <a:solidFill>
                        <a:schemeClr val="tx1"/>
                      </a:solidFill>
                      <a:prstDash val="solid"/>
                      <a:round/>
                      <a:headEnd type="none" w="med" len="med"/>
                      <a:tailEnd type="none" w="med" len="med"/>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7</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6</a:t>
                      </a:r>
                    </a:p>
                  </a:txBody>
                  <a:tcPr horzOverflow="overflow">
                    <a:lnL>
                      <a:noFill/>
                    </a:lnL>
                    <a:lnR cap="flat">
                      <a:noFill/>
                    </a:lnR>
                    <a:lnT>
                      <a:noFill/>
                    </a:lnT>
                    <a:lnB cap="flat">
                      <a:noFill/>
                    </a:lnB>
                    <a:lnTlToBr>
                      <a:noFill/>
                    </a:lnTlToBr>
                    <a:lnBlToTr>
                      <a:noFill/>
                    </a:lnBlToTr>
                    <a:noFill/>
                  </a:tcPr>
                </a:tc>
              </a:tr>
            </a:tbl>
          </a:graphicData>
        </a:graphic>
      </p:graphicFrame>
      <p:sp>
        <p:nvSpPr>
          <p:cNvPr id="162854" name="Line 38"/>
          <p:cNvSpPr>
            <a:spLocks noChangeShapeType="1"/>
          </p:cNvSpPr>
          <p:nvPr/>
        </p:nvSpPr>
        <p:spPr bwMode="auto">
          <a:xfrm>
            <a:off x="4356100" y="3787775"/>
            <a:ext cx="863600" cy="0"/>
          </a:xfrm>
          <a:prstGeom prst="line">
            <a:avLst/>
          </a:prstGeom>
          <a:noFill/>
          <a:ln w="76200">
            <a:solidFill>
              <a:schemeClr val="tx1"/>
            </a:solidFill>
            <a:round/>
            <a:headEnd/>
            <a:tailEnd type="stealth" w="lg"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2855" name="Line 39"/>
          <p:cNvSpPr>
            <a:spLocks noChangeShapeType="1"/>
          </p:cNvSpPr>
          <p:nvPr/>
        </p:nvSpPr>
        <p:spPr bwMode="auto">
          <a:xfrm>
            <a:off x="5722938" y="3211513"/>
            <a:ext cx="360362" cy="36036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2856" name="Line 40"/>
          <p:cNvSpPr>
            <a:spLocks noChangeShapeType="1"/>
          </p:cNvSpPr>
          <p:nvPr/>
        </p:nvSpPr>
        <p:spPr bwMode="auto">
          <a:xfrm flipH="1">
            <a:off x="5580063" y="3571875"/>
            <a:ext cx="503237" cy="792163"/>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2857" name="Line 41"/>
          <p:cNvSpPr>
            <a:spLocks noChangeShapeType="1"/>
          </p:cNvSpPr>
          <p:nvPr/>
        </p:nvSpPr>
        <p:spPr bwMode="auto">
          <a:xfrm>
            <a:off x="6588125" y="3571875"/>
            <a:ext cx="1008063" cy="1152525"/>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2858" name="Line 42"/>
          <p:cNvSpPr>
            <a:spLocks noChangeShapeType="1"/>
          </p:cNvSpPr>
          <p:nvPr/>
        </p:nvSpPr>
        <p:spPr bwMode="auto">
          <a:xfrm>
            <a:off x="6083300" y="3571875"/>
            <a:ext cx="504825"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2859" name="Line 43"/>
          <p:cNvSpPr>
            <a:spLocks noChangeShapeType="1"/>
          </p:cNvSpPr>
          <p:nvPr/>
        </p:nvSpPr>
        <p:spPr bwMode="auto">
          <a:xfrm flipV="1">
            <a:off x="6588125" y="2924175"/>
            <a:ext cx="647700" cy="6477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2860" name="Rectangle 44"/>
          <p:cNvSpPr>
            <a:spLocks noChangeArrowheads="1"/>
          </p:cNvSpPr>
          <p:nvPr/>
        </p:nvSpPr>
        <p:spPr bwMode="auto">
          <a:xfrm>
            <a:off x="5291138" y="2779713"/>
            <a:ext cx="539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a:latin typeface="Arial" charset="0"/>
              </a:rPr>
              <a:t>Cat</a:t>
            </a:r>
          </a:p>
        </p:txBody>
      </p:sp>
      <p:sp>
        <p:nvSpPr>
          <p:cNvPr id="162861" name="Rectangle 45"/>
          <p:cNvSpPr>
            <a:spLocks noChangeArrowheads="1"/>
          </p:cNvSpPr>
          <p:nvPr/>
        </p:nvSpPr>
        <p:spPr bwMode="auto">
          <a:xfrm>
            <a:off x="5219700" y="4364038"/>
            <a:ext cx="6032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a:latin typeface="Arial" charset="0"/>
              </a:rPr>
              <a:t>Dog</a:t>
            </a:r>
          </a:p>
        </p:txBody>
      </p:sp>
      <p:sp>
        <p:nvSpPr>
          <p:cNvPr id="162862" name="Rectangle 46"/>
          <p:cNvSpPr>
            <a:spLocks noChangeArrowheads="1"/>
          </p:cNvSpPr>
          <p:nvPr/>
        </p:nvSpPr>
        <p:spPr bwMode="auto">
          <a:xfrm>
            <a:off x="7235825" y="2779713"/>
            <a:ext cx="539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NZ">
                <a:latin typeface="Arial" charset="0"/>
              </a:rPr>
              <a:t>Rat</a:t>
            </a:r>
          </a:p>
        </p:txBody>
      </p:sp>
      <p:sp>
        <p:nvSpPr>
          <p:cNvPr id="162863" name="Rectangle 47"/>
          <p:cNvSpPr>
            <a:spLocks noChangeArrowheads="1"/>
          </p:cNvSpPr>
          <p:nvPr/>
        </p:nvSpPr>
        <p:spPr bwMode="auto">
          <a:xfrm>
            <a:off x="7307263" y="4724400"/>
            <a:ext cx="6413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NZ">
                <a:latin typeface="Arial" charset="0"/>
              </a:rPr>
              <a:t>Cow</a:t>
            </a:r>
          </a:p>
        </p:txBody>
      </p:sp>
      <p:sp>
        <p:nvSpPr>
          <p:cNvPr id="162864" name="Text Box 48"/>
          <p:cNvSpPr txBox="1">
            <a:spLocks noChangeArrowheads="1"/>
          </p:cNvSpPr>
          <p:nvPr/>
        </p:nvSpPr>
        <p:spPr bwMode="auto">
          <a:xfrm>
            <a:off x="5795963" y="3138488"/>
            <a:ext cx="279400"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1</a:t>
            </a:r>
          </a:p>
        </p:txBody>
      </p:sp>
      <p:sp>
        <p:nvSpPr>
          <p:cNvPr id="162865" name="Text Box 49"/>
          <p:cNvSpPr txBox="1">
            <a:spLocks noChangeArrowheads="1"/>
          </p:cNvSpPr>
          <p:nvPr/>
        </p:nvSpPr>
        <p:spPr bwMode="auto">
          <a:xfrm>
            <a:off x="6156325" y="3284538"/>
            <a:ext cx="306388"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r>
              <a:rPr lang="en-NZ" sz="1400">
                <a:latin typeface="Arial" charset="0"/>
              </a:rPr>
              <a:t>1</a:t>
            </a:r>
          </a:p>
        </p:txBody>
      </p:sp>
      <p:sp>
        <p:nvSpPr>
          <p:cNvPr id="162866" name="Text Box 50"/>
          <p:cNvSpPr txBox="1">
            <a:spLocks noChangeArrowheads="1"/>
          </p:cNvSpPr>
          <p:nvPr/>
        </p:nvSpPr>
        <p:spPr bwMode="auto">
          <a:xfrm>
            <a:off x="6659563" y="3051175"/>
            <a:ext cx="279400"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2</a:t>
            </a:r>
          </a:p>
        </p:txBody>
      </p:sp>
      <p:sp>
        <p:nvSpPr>
          <p:cNvPr id="162867" name="Text Box 51"/>
          <p:cNvSpPr txBox="1">
            <a:spLocks noChangeArrowheads="1"/>
          </p:cNvSpPr>
          <p:nvPr/>
        </p:nvSpPr>
        <p:spPr bwMode="auto">
          <a:xfrm>
            <a:off x="5803900" y="3859213"/>
            <a:ext cx="279400"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2</a:t>
            </a:r>
          </a:p>
        </p:txBody>
      </p:sp>
      <p:sp>
        <p:nvSpPr>
          <p:cNvPr id="162868" name="Text Box 52"/>
          <p:cNvSpPr txBox="1">
            <a:spLocks noChangeArrowheads="1"/>
          </p:cNvSpPr>
          <p:nvPr/>
        </p:nvSpPr>
        <p:spPr bwMode="auto">
          <a:xfrm>
            <a:off x="6948488" y="3859213"/>
            <a:ext cx="279400"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4</a:t>
            </a:r>
          </a:p>
        </p:txBody>
      </p:sp>
      <p:sp>
        <p:nvSpPr>
          <p:cNvPr id="162869" name="Rectangle 53"/>
          <p:cNvSpPr>
            <a:spLocks noChangeArrowheads="1"/>
          </p:cNvSpPr>
          <p:nvPr/>
        </p:nvSpPr>
        <p:spPr bwMode="auto">
          <a:xfrm>
            <a:off x="2124075" y="3213100"/>
            <a:ext cx="287338" cy="360363"/>
          </a:xfrm>
          <a:prstGeom prst="rect">
            <a:avLst/>
          </a:prstGeom>
          <a:noFill/>
          <a:ln w="28575">
            <a:solidFill>
              <a:srgbClr val="008000"/>
            </a:solidFill>
            <a:miter lim="800000"/>
            <a:headEnd/>
            <a:tailEnd/>
          </a:ln>
          <a:effectLst/>
          <a:extLst>
            <a:ext uri="{909E8E84-426E-40dd-AFC4-6F175D3DCCD1}">
              <a14:hiddenFill xmlns="" xmlns:a14="http://schemas.microsoft.com/office/drawing/2010/main">
                <a:solidFill>
                  <a:srgbClr val="00CC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ctr">
            <a:spAutoFit/>
          </a:bodyPr>
          <a:lstStyle/>
          <a:p>
            <a:endParaRPr lang="en-US"/>
          </a:p>
        </p:txBody>
      </p:sp>
      <p:sp>
        <p:nvSpPr>
          <p:cNvPr id="162870" name="Line 54"/>
          <p:cNvSpPr>
            <a:spLocks noChangeShapeType="1"/>
          </p:cNvSpPr>
          <p:nvPr/>
        </p:nvSpPr>
        <p:spPr bwMode="auto">
          <a:xfrm>
            <a:off x="5651500" y="3213100"/>
            <a:ext cx="360363" cy="360363"/>
          </a:xfrm>
          <a:prstGeom prst="line">
            <a:avLst/>
          </a:prstGeom>
          <a:noFill/>
          <a:ln w="28575">
            <a:solidFill>
              <a:srgbClr val="008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p>
        </p:txBody>
      </p:sp>
      <p:sp>
        <p:nvSpPr>
          <p:cNvPr id="162871" name="Line 55"/>
          <p:cNvSpPr>
            <a:spLocks noChangeShapeType="1"/>
          </p:cNvSpPr>
          <p:nvPr/>
        </p:nvSpPr>
        <p:spPr bwMode="auto">
          <a:xfrm flipH="1">
            <a:off x="5580063" y="3632200"/>
            <a:ext cx="407987" cy="660400"/>
          </a:xfrm>
          <a:prstGeom prst="line">
            <a:avLst/>
          </a:prstGeom>
          <a:noFill/>
          <a:ln w="28575">
            <a:solidFill>
              <a:srgbClr val="008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p>
        </p:txBody>
      </p:sp>
      <p:sp>
        <p:nvSpPr>
          <p:cNvPr id="2" name="Rectangle 1"/>
          <p:cNvSpPr/>
          <p:nvPr/>
        </p:nvSpPr>
        <p:spPr>
          <a:xfrm>
            <a:off x="-89116" y="6477920"/>
            <a:ext cx="9297058" cy="369332"/>
          </a:xfrm>
          <a:prstGeom prst="rect">
            <a:avLst/>
          </a:prstGeom>
        </p:spPr>
        <p:txBody>
          <a:bodyPr wrap="square">
            <a:spAutoFit/>
          </a:bodyPr>
          <a:lstStyle/>
          <a:p>
            <a:r>
              <a:rPr lang="en-US" dirty="0"/>
              <a:t>http://</a:t>
            </a:r>
            <a:r>
              <a:rPr lang="en-US" dirty="0" err="1"/>
              <a:t>www.allanwilsoncentre.ac.nz</a:t>
            </a:r>
            <a:r>
              <a:rPr lang="en-US" dirty="0"/>
              <a:t>/</a:t>
            </a:r>
            <a:r>
              <a:rPr lang="en-US" dirty="0" err="1"/>
              <a:t>massey</a:t>
            </a:r>
            <a:r>
              <a:rPr lang="en-US" dirty="0"/>
              <a:t>/</a:t>
            </a:r>
            <a:r>
              <a:rPr lang="en-US" dirty="0" err="1"/>
              <a:t>fms</a:t>
            </a:r>
            <a:r>
              <a:rPr lang="en-US" dirty="0"/>
              <a:t>/AWC/download/</a:t>
            </a:r>
            <a:r>
              <a:rPr lang="en-US" dirty="0" err="1" smtClean="0"/>
              <a:t>SK_DistanceBasedMethods.ppt</a:t>
            </a:r>
            <a:endParaRPr lang="en-US" dirty="0"/>
          </a:p>
        </p:txBody>
      </p:sp>
    </p:spTree>
    <p:extLst>
      <p:ext uri="{BB962C8B-B14F-4D97-AF65-F5344CB8AC3E}">
        <p14:creationId xmlns:p14="http://schemas.microsoft.com/office/powerpoint/2010/main" val="29304903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NZ" sz="4000"/>
              <a:t>Perfectly </a:t>
            </a:r>
            <a:r>
              <a:rPr lang="ja-JP" altLang="en-NZ" sz="4000">
                <a:latin typeface="Arial"/>
              </a:rPr>
              <a:t>“</a:t>
            </a:r>
            <a:r>
              <a:rPr lang="en-NZ" sz="4000"/>
              <a:t>tree-like</a:t>
            </a:r>
            <a:r>
              <a:rPr lang="ja-JP" altLang="en-NZ" sz="4000">
                <a:latin typeface="Arial"/>
              </a:rPr>
              <a:t>”</a:t>
            </a:r>
            <a:r>
              <a:rPr lang="en-NZ" sz="4000"/>
              <a:t> distances</a:t>
            </a:r>
          </a:p>
        </p:txBody>
      </p:sp>
      <p:graphicFrame>
        <p:nvGraphicFramePr>
          <p:cNvPr id="163843" name="Group 3"/>
          <p:cNvGraphicFramePr>
            <a:graphicFrameLocks noGrp="1"/>
          </p:cNvGraphicFramePr>
          <p:nvPr/>
        </p:nvGraphicFramePr>
        <p:xfrm>
          <a:off x="1403350" y="2708275"/>
          <a:ext cx="2808288" cy="1944688"/>
        </p:xfrm>
        <a:graphic>
          <a:graphicData uri="http://schemas.openxmlformats.org/drawingml/2006/table">
            <a:tbl>
              <a:tblPr/>
              <a:tblGrid>
                <a:gridCol w="701675"/>
                <a:gridCol w="703263"/>
                <a:gridCol w="700087"/>
                <a:gridCol w="703263"/>
              </a:tblGrid>
              <a:tr h="5032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Cat</a:t>
                      </a:r>
                    </a:p>
                  </a:txBody>
                  <a:tcPr horzOverflow="overflow">
                    <a:lnL w="12700" cap="flat" cmpd="sng" algn="ctr">
                      <a:solidFill>
                        <a:schemeClr val="tx1"/>
                      </a:solidFill>
                      <a:prstDash val="solid"/>
                      <a:round/>
                      <a:headEnd type="none" w="med" len="med"/>
                      <a:tailEnd type="none" w="med" len="med"/>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Rat</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3</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Rat</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4</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5</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a:noFill/>
                    </a:lnT>
                    <a:lnB>
                      <a:noFill/>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Cow</a:t>
                      </a:r>
                    </a:p>
                  </a:txBody>
                  <a:tcP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6</a:t>
                      </a:r>
                    </a:p>
                  </a:txBody>
                  <a:tcPr horzOverflow="overflow">
                    <a:lnL w="12700" cap="flat" cmpd="sng" algn="ctr">
                      <a:solidFill>
                        <a:schemeClr val="tx1"/>
                      </a:solidFill>
                      <a:prstDash val="solid"/>
                      <a:round/>
                      <a:headEnd type="none" w="med" len="med"/>
                      <a:tailEnd type="none" w="med" len="med"/>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7</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6</a:t>
                      </a:r>
                    </a:p>
                  </a:txBody>
                  <a:tcPr horzOverflow="overflow">
                    <a:lnL>
                      <a:noFill/>
                    </a:lnL>
                    <a:lnR cap="flat">
                      <a:noFill/>
                    </a:lnR>
                    <a:lnT>
                      <a:noFill/>
                    </a:lnT>
                    <a:lnB cap="flat">
                      <a:noFill/>
                    </a:lnB>
                    <a:lnTlToBr>
                      <a:noFill/>
                    </a:lnTlToBr>
                    <a:lnBlToTr>
                      <a:noFill/>
                    </a:lnBlToTr>
                    <a:noFill/>
                  </a:tcPr>
                </a:tc>
              </a:tr>
            </a:tbl>
          </a:graphicData>
        </a:graphic>
      </p:graphicFrame>
      <p:sp>
        <p:nvSpPr>
          <p:cNvPr id="163878" name="Line 38"/>
          <p:cNvSpPr>
            <a:spLocks noChangeShapeType="1"/>
          </p:cNvSpPr>
          <p:nvPr/>
        </p:nvSpPr>
        <p:spPr bwMode="auto">
          <a:xfrm>
            <a:off x="4356100" y="3787775"/>
            <a:ext cx="863600" cy="0"/>
          </a:xfrm>
          <a:prstGeom prst="line">
            <a:avLst/>
          </a:prstGeom>
          <a:noFill/>
          <a:ln w="76200">
            <a:solidFill>
              <a:schemeClr val="tx1"/>
            </a:solidFill>
            <a:round/>
            <a:headEnd/>
            <a:tailEnd type="stealth" w="lg"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3879" name="Line 39"/>
          <p:cNvSpPr>
            <a:spLocks noChangeShapeType="1"/>
          </p:cNvSpPr>
          <p:nvPr/>
        </p:nvSpPr>
        <p:spPr bwMode="auto">
          <a:xfrm>
            <a:off x="5722938" y="3211513"/>
            <a:ext cx="360362" cy="36036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3880" name="Line 40"/>
          <p:cNvSpPr>
            <a:spLocks noChangeShapeType="1"/>
          </p:cNvSpPr>
          <p:nvPr/>
        </p:nvSpPr>
        <p:spPr bwMode="auto">
          <a:xfrm flipH="1">
            <a:off x="5580063" y="3571875"/>
            <a:ext cx="503237" cy="792163"/>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3881" name="Line 41"/>
          <p:cNvSpPr>
            <a:spLocks noChangeShapeType="1"/>
          </p:cNvSpPr>
          <p:nvPr/>
        </p:nvSpPr>
        <p:spPr bwMode="auto">
          <a:xfrm>
            <a:off x="6588125" y="3571875"/>
            <a:ext cx="1008063" cy="1152525"/>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3882" name="Line 42"/>
          <p:cNvSpPr>
            <a:spLocks noChangeShapeType="1"/>
          </p:cNvSpPr>
          <p:nvPr/>
        </p:nvSpPr>
        <p:spPr bwMode="auto">
          <a:xfrm>
            <a:off x="6083300" y="3571875"/>
            <a:ext cx="504825"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3883" name="Line 43"/>
          <p:cNvSpPr>
            <a:spLocks noChangeShapeType="1"/>
          </p:cNvSpPr>
          <p:nvPr/>
        </p:nvSpPr>
        <p:spPr bwMode="auto">
          <a:xfrm flipV="1">
            <a:off x="6588125" y="2924175"/>
            <a:ext cx="647700" cy="6477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3884" name="Rectangle 44"/>
          <p:cNvSpPr>
            <a:spLocks noChangeArrowheads="1"/>
          </p:cNvSpPr>
          <p:nvPr/>
        </p:nvSpPr>
        <p:spPr bwMode="auto">
          <a:xfrm>
            <a:off x="5291138" y="2779713"/>
            <a:ext cx="539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a:latin typeface="Arial" charset="0"/>
              </a:rPr>
              <a:t>Cat</a:t>
            </a:r>
          </a:p>
        </p:txBody>
      </p:sp>
      <p:sp>
        <p:nvSpPr>
          <p:cNvPr id="163885" name="Rectangle 45"/>
          <p:cNvSpPr>
            <a:spLocks noChangeArrowheads="1"/>
          </p:cNvSpPr>
          <p:nvPr/>
        </p:nvSpPr>
        <p:spPr bwMode="auto">
          <a:xfrm>
            <a:off x="5219700" y="4364038"/>
            <a:ext cx="6032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a:latin typeface="Arial" charset="0"/>
              </a:rPr>
              <a:t>Dog</a:t>
            </a:r>
          </a:p>
        </p:txBody>
      </p:sp>
      <p:sp>
        <p:nvSpPr>
          <p:cNvPr id="163886" name="Rectangle 46"/>
          <p:cNvSpPr>
            <a:spLocks noChangeArrowheads="1"/>
          </p:cNvSpPr>
          <p:nvPr/>
        </p:nvSpPr>
        <p:spPr bwMode="auto">
          <a:xfrm>
            <a:off x="7235825" y="2779713"/>
            <a:ext cx="539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NZ">
                <a:latin typeface="Arial" charset="0"/>
              </a:rPr>
              <a:t>Rat</a:t>
            </a:r>
          </a:p>
        </p:txBody>
      </p:sp>
      <p:sp>
        <p:nvSpPr>
          <p:cNvPr id="163887" name="Rectangle 47"/>
          <p:cNvSpPr>
            <a:spLocks noChangeArrowheads="1"/>
          </p:cNvSpPr>
          <p:nvPr/>
        </p:nvSpPr>
        <p:spPr bwMode="auto">
          <a:xfrm>
            <a:off x="7307263" y="4724400"/>
            <a:ext cx="6413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NZ">
                <a:latin typeface="Arial" charset="0"/>
              </a:rPr>
              <a:t>Cow</a:t>
            </a:r>
          </a:p>
        </p:txBody>
      </p:sp>
      <p:sp>
        <p:nvSpPr>
          <p:cNvPr id="163888" name="Text Box 48"/>
          <p:cNvSpPr txBox="1">
            <a:spLocks noChangeArrowheads="1"/>
          </p:cNvSpPr>
          <p:nvPr/>
        </p:nvSpPr>
        <p:spPr bwMode="auto">
          <a:xfrm>
            <a:off x="5795963" y="3138488"/>
            <a:ext cx="279400"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1</a:t>
            </a:r>
          </a:p>
        </p:txBody>
      </p:sp>
      <p:sp>
        <p:nvSpPr>
          <p:cNvPr id="163889" name="Text Box 49"/>
          <p:cNvSpPr txBox="1">
            <a:spLocks noChangeArrowheads="1"/>
          </p:cNvSpPr>
          <p:nvPr/>
        </p:nvSpPr>
        <p:spPr bwMode="auto">
          <a:xfrm>
            <a:off x="6156325" y="3284538"/>
            <a:ext cx="306388"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r>
              <a:rPr lang="en-NZ" sz="1400">
                <a:latin typeface="Arial" charset="0"/>
              </a:rPr>
              <a:t>1</a:t>
            </a:r>
          </a:p>
        </p:txBody>
      </p:sp>
      <p:sp>
        <p:nvSpPr>
          <p:cNvPr id="163890" name="Text Box 50"/>
          <p:cNvSpPr txBox="1">
            <a:spLocks noChangeArrowheads="1"/>
          </p:cNvSpPr>
          <p:nvPr/>
        </p:nvSpPr>
        <p:spPr bwMode="auto">
          <a:xfrm>
            <a:off x="6659563" y="3051175"/>
            <a:ext cx="279400"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2</a:t>
            </a:r>
          </a:p>
        </p:txBody>
      </p:sp>
      <p:sp>
        <p:nvSpPr>
          <p:cNvPr id="163891" name="Text Box 51"/>
          <p:cNvSpPr txBox="1">
            <a:spLocks noChangeArrowheads="1"/>
          </p:cNvSpPr>
          <p:nvPr/>
        </p:nvSpPr>
        <p:spPr bwMode="auto">
          <a:xfrm>
            <a:off x="5803900" y="3859213"/>
            <a:ext cx="279400"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2</a:t>
            </a:r>
          </a:p>
        </p:txBody>
      </p:sp>
      <p:sp>
        <p:nvSpPr>
          <p:cNvPr id="163892" name="Text Box 52"/>
          <p:cNvSpPr txBox="1">
            <a:spLocks noChangeArrowheads="1"/>
          </p:cNvSpPr>
          <p:nvPr/>
        </p:nvSpPr>
        <p:spPr bwMode="auto">
          <a:xfrm>
            <a:off x="6948488" y="3859213"/>
            <a:ext cx="279400"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4</a:t>
            </a:r>
          </a:p>
        </p:txBody>
      </p:sp>
      <p:sp>
        <p:nvSpPr>
          <p:cNvPr id="163893" name="Rectangle 53"/>
          <p:cNvSpPr>
            <a:spLocks noChangeArrowheads="1"/>
          </p:cNvSpPr>
          <p:nvPr/>
        </p:nvSpPr>
        <p:spPr bwMode="auto">
          <a:xfrm>
            <a:off x="2124075" y="3716338"/>
            <a:ext cx="287338" cy="360362"/>
          </a:xfrm>
          <a:prstGeom prst="rect">
            <a:avLst/>
          </a:prstGeom>
          <a:noFill/>
          <a:ln w="28575">
            <a:solidFill>
              <a:srgbClr val="FF0000"/>
            </a:solidFill>
            <a:miter lim="800000"/>
            <a:headEnd/>
            <a:tailEnd/>
          </a:ln>
          <a:effectLst/>
          <a:extLst>
            <a:ext uri="{909E8E84-426E-40dd-AFC4-6F175D3DCCD1}">
              <a14:hiddenFill xmlns="" xmlns:a14="http://schemas.microsoft.com/office/drawing/2010/main">
                <a:solidFill>
                  <a:srgbClr val="00CC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ctr">
            <a:spAutoFit/>
          </a:bodyPr>
          <a:lstStyle/>
          <a:p>
            <a:endParaRPr lang="en-US"/>
          </a:p>
        </p:txBody>
      </p:sp>
      <p:sp>
        <p:nvSpPr>
          <p:cNvPr id="163894" name="Line 54"/>
          <p:cNvSpPr>
            <a:spLocks noChangeShapeType="1"/>
          </p:cNvSpPr>
          <p:nvPr/>
        </p:nvSpPr>
        <p:spPr bwMode="auto">
          <a:xfrm>
            <a:off x="5651500" y="3213100"/>
            <a:ext cx="360363" cy="360363"/>
          </a:xfrm>
          <a:prstGeom prst="line">
            <a:avLst/>
          </a:prstGeom>
          <a:noFill/>
          <a:ln w="2857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p>
        </p:txBody>
      </p:sp>
      <p:sp>
        <p:nvSpPr>
          <p:cNvPr id="163895" name="Line 55"/>
          <p:cNvSpPr>
            <a:spLocks noChangeShapeType="1"/>
          </p:cNvSpPr>
          <p:nvPr/>
        </p:nvSpPr>
        <p:spPr bwMode="auto">
          <a:xfrm>
            <a:off x="6084888" y="3644900"/>
            <a:ext cx="503237" cy="0"/>
          </a:xfrm>
          <a:prstGeom prst="line">
            <a:avLst/>
          </a:prstGeom>
          <a:noFill/>
          <a:ln w="2857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p>
        </p:txBody>
      </p:sp>
      <p:sp>
        <p:nvSpPr>
          <p:cNvPr id="163896" name="Line 56"/>
          <p:cNvSpPr>
            <a:spLocks noChangeShapeType="1"/>
          </p:cNvSpPr>
          <p:nvPr/>
        </p:nvSpPr>
        <p:spPr bwMode="auto">
          <a:xfrm flipV="1">
            <a:off x="6659563" y="2924175"/>
            <a:ext cx="649287" cy="649288"/>
          </a:xfrm>
          <a:prstGeom prst="line">
            <a:avLst/>
          </a:prstGeom>
          <a:noFill/>
          <a:ln w="2857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p>
        </p:txBody>
      </p:sp>
      <p:sp>
        <p:nvSpPr>
          <p:cNvPr id="23" name="Rectangle 22"/>
          <p:cNvSpPr/>
          <p:nvPr/>
        </p:nvSpPr>
        <p:spPr>
          <a:xfrm>
            <a:off x="-89116" y="6477920"/>
            <a:ext cx="9297058" cy="369332"/>
          </a:xfrm>
          <a:prstGeom prst="rect">
            <a:avLst/>
          </a:prstGeom>
        </p:spPr>
        <p:txBody>
          <a:bodyPr wrap="square">
            <a:spAutoFit/>
          </a:bodyPr>
          <a:lstStyle/>
          <a:p>
            <a:r>
              <a:rPr lang="en-US" dirty="0"/>
              <a:t>http://</a:t>
            </a:r>
            <a:r>
              <a:rPr lang="en-US" dirty="0" err="1"/>
              <a:t>www.allanwilsoncentre.ac.nz</a:t>
            </a:r>
            <a:r>
              <a:rPr lang="en-US" dirty="0"/>
              <a:t>/</a:t>
            </a:r>
            <a:r>
              <a:rPr lang="en-US" dirty="0" err="1"/>
              <a:t>massey</a:t>
            </a:r>
            <a:r>
              <a:rPr lang="en-US" dirty="0"/>
              <a:t>/</a:t>
            </a:r>
            <a:r>
              <a:rPr lang="en-US" dirty="0" err="1"/>
              <a:t>fms</a:t>
            </a:r>
            <a:r>
              <a:rPr lang="en-US" dirty="0"/>
              <a:t>/AWC/download/</a:t>
            </a:r>
            <a:r>
              <a:rPr lang="en-US" dirty="0" err="1" smtClean="0"/>
              <a:t>SK_DistanceBasedMethods.ppt</a:t>
            </a:r>
            <a:endParaRPr lang="en-US" dirty="0"/>
          </a:p>
        </p:txBody>
      </p:sp>
    </p:spTree>
    <p:extLst>
      <p:ext uri="{BB962C8B-B14F-4D97-AF65-F5344CB8AC3E}">
        <p14:creationId xmlns:p14="http://schemas.microsoft.com/office/powerpoint/2010/main" val="35960104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en-NZ" sz="4000"/>
              <a:t>Perfectly </a:t>
            </a:r>
            <a:r>
              <a:rPr lang="ja-JP" altLang="en-NZ" sz="4000">
                <a:latin typeface="Arial"/>
              </a:rPr>
              <a:t>“</a:t>
            </a:r>
            <a:r>
              <a:rPr lang="en-NZ" sz="4000"/>
              <a:t>tree-like</a:t>
            </a:r>
            <a:r>
              <a:rPr lang="ja-JP" altLang="en-NZ" sz="4000">
                <a:latin typeface="Arial"/>
              </a:rPr>
              <a:t>”</a:t>
            </a:r>
            <a:r>
              <a:rPr lang="en-NZ" sz="4000"/>
              <a:t> distances</a:t>
            </a:r>
          </a:p>
        </p:txBody>
      </p:sp>
      <p:graphicFrame>
        <p:nvGraphicFramePr>
          <p:cNvPr id="164867" name="Group 3"/>
          <p:cNvGraphicFramePr>
            <a:graphicFrameLocks noGrp="1"/>
          </p:cNvGraphicFramePr>
          <p:nvPr/>
        </p:nvGraphicFramePr>
        <p:xfrm>
          <a:off x="1403350" y="2708275"/>
          <a:ext cx="2808288" cy="1944688"/>
        </p:xfrm>
        <a:graphic>
          <a:graphicData uri="http://schemas.openxmlformats.org/drawingml/2006/table">
            <a:tbl>
              <a:tblPr/>
              <a:tblGrid>
                <a:gridCol w="701675"/>
                <a:gridCol w="703263"/>
                <a:gridCol w="700087"/>
                <a:gridCol w="703263"/>
              </a:tblGrid>
              <a:tr h="5032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Cat</a:t>
                      </a:r>
                    </a:p>
                  </a:txBody>
                  <a:tcPr horzOverflow="overflow">
                    <a:lnL w="12700" cap="flat" cmpd="sng" algn="ctr">
                      <a:solidFill>
                        <a:schemeClr val="tx1"/>
                      </a:solidFill>
                      <a:prstDash val="solid"/>
                      <a:round/>
                      <a:headEnd type="none" w="med" len="med"/>
                      <a:tailEnd type="none" w="med" len="med"/>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Rat</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3</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Rat</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4</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5</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a:noFill/>
                    </a:lnT>
                    <a:lnB>
                      <a:noFill/>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Cow</a:t>
                      </a:r>
                    </a:p>
                  </a:txBody>
                  <a:tcP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6</a:t>
                      </a:r>
                    </a:p>
                  </a:txBody>
                  <a:tcPr horzOverflow="overflow">
                    <a:lnL w="12700" cap="flat" cmpd="sng" algn="ctr">
                      <a:solidFill>
                        <a:schemeClr val="tx1"/>
                      </a:solidFill>
                      <a:prstDash val="solid"/>
                      <a:round/>
                      <a:headEnd type="none" w="med" len="med"/>
                      <a:tailEnd type="none" w="med" len="med"/>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7</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6</a:t>
                      </a:r>
                    </a:p>
                  </a:txBody>
                  <a:tcPr horzOverflow="overflow">
                    <a:lnL>
                      <a:noFill/>
                    </a:lnL>
                    <a:lnR cap="flat">
                      <a:noFill/>
                    </a:lnR>
                    <a:lnT>
                      <a:noFill/>
                    </a:lnT>
                    <a:lnB cap="flat">
                      <a:noFill/>
                    </a:lnB>
                    <a:lnTlToBr>
                      <a:noFill/>
                    </a:lnTlToBr>
                    <a:lnBlToTr>
                      <a:noFill/>
                    </a:lnBlToTr>
                    <a:noFill/>
                  </a:tcPr>
                </a:tc>
              </a:tr>
            </a:tbl>
          </a:graphicData>
        </a:graphic>
      </p:graphicFrame>
      <p:sp>
        <p:nvSpPr>
          <p:cNvPr id="164902" name="Line 38"/>
          <p:cNvSpPr>
            <a:spLocks noChangeShapeType="1"/>
          </p:cNvSpPr>
          <p:nvPr/>
        </p:nvSpPr>
        <p:spPr bwMode="auto">
          <a:xfrm>
            <a:off x="4356100" y="3787775"/>
            <a:ext cx="863600" cy="0"/>
          </a:xfrm>
          <a:prstGeom prst="line">
            <a:avLst/>
          </a:prstGeom>
          <a:noFill/>
          <a:ln w="76200">
            <a:solidFill>
              <a:schemeClr val="tx1"/>
            </a:solidFill>
            <a:round/>
            <a:headEnd/>
            <a:tailEnd type="stealth" w="lg"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4903" name="Line 39"/>
          <p:cNvSpPr>
            <a:spLocks noChangeShapeType="1"/>
          </p:cNvSpPr>
          <p:nvPr/>
        </p:nvSpPr>
        <p:spPr bwMode="auto">
          <a:xfrm>
            <a:off x="5722938" y="3211513"/>
            <a:ext cx="360362" cy="36036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4904" name="Line 40"/>
          <p:cNvSpPr>
            <a:spLocks noChangeShapeType="1"/>
          </p:cNvSpPr>
          <p:nvPr/>
        </p:nvSpPr>
        <p:spPr bwMode="auto">
          <a:xfrm flipH="1">
            <a:off x="5580063" y="3571875"/>
            <a:ext cx="503237" cy="792163"/>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4905" name="Line 41"/>
          <p:cNvSpPr>
            <a:spLocks noChangeShapeType="1"/>
          </p:cNvSpPr>
          <p:nvPr/>
        </p:nvSpPr>
        <p:spPr bwMode="auto">
          <a:xfrm>
            <a:off x="6588125" y="3571875"/>
            <a:ext cx="1008063" cy="1152525"/>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4906" name="Line 42"/>
          <p:cNvSpPr>
            <a:spLocks noChangeShapeType="1"/>
          </p:cNvSpPr>
          <p:nvPr/>
        </p:nvSpPr>
        <p:spPr bwMode="auto">
          <a:xfrm>
            <a:off x="6083300" y="3571875"/>
            <a:ext cx="504825"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4907" name="Line 43"/>
          <p:cNvSpPr>
            <a:spLocks noChangeShapeType="1"/>
          </p:cNvSpPr>
          <p:nvPr/>
        </p:nvSpPr>
        <p:spPr bwMode="auto">
          <a:xfrm flipV="1">
            <a:off x="6588125" y="2924175"/>
            <a:ext cx="647700" cy="6477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4908" name="Rectangle 44"/>
          <p:cNvSpPr>
            <a:spLocks noChangeArrowheads="1"/>
          </p:cNvSpPr>
          <p:nvPr/>
        </p:nvSpPr>
        <p:spPr bwMode="auto">
          <a:xfrm>
            <a:off x="5291138" y="2779713"/>
            <a:ext cx="539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a:latin typeface="Arial" charset="0"/>
              </a:rPr>
              <a:t>Cat</a:t>
            </a:r>
          </a:p>
        </p:txBody>
      </p:sp>
      <p:sp>
        <p:nvSpPr>
          <p:cNvPr id="164909" name="Rectangle 45"/>
          <p:cNvSpPr>
            <a:spLocks noChangeArrowheads="1"/>
          </p:cNvSpPr>
          <p:nvPr/>
        </p:nvSpPr>
        <p:spPr bwMode="auto">
          <a:xfrm>
            <a:off x="5219700" y="4364038"/>
            <a:ext cx="6032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a:latin typeface="Arial" charset="0"/>
              </a:rPr>
              <a:t>Dog</a:t>
            </a:r>
          </a:p>
        </p:txBody>
      </p:sp>
      <p:sp>
        <p:nvSpPr>
          <p:cNvPr id="164910" name="Rectangle 46"/>
          <p:cNvSpPr>
            <a:spLocks noChangeArrowheads="1"/>
          </p:cNvSpPr>
          <p:nvPr/>
        </p:nvSpPr>
        <p:spPr bwMode="auto">
          <a:xfrm>
            <a:off x="7235825" y="2779713"/>
            <a:ext cx="539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NZ">
                <a:latin typeface="Arial" charset="0"/>
              </a:rPr>
              <a:t>Rat</a:t>
            </a:r>
          </a:p>
        </p:txBody>
      </p:sp>
      <p:sp>
        <p:nvSpPr>
          <p:cNvPr id="164911" name="Rectangle 47"/>
          <p:cNvSpPr>
            <a:spLocks noChangeArrowheads="1"/>
          </p:cNvSpPr>
          <p:nvPr/>
        </p:nvSpPr>
        <p:spPr bwMode="auto">
          <a:xfrm>
            <a:off x="7307263" y="4724400"/>
            <a:ext cx="6413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NZ">
                <a:latin typeface="Arial" charset="0"/>
              </a:rPr>
              <a:t>Cow</a:t>
            </a:r>
          </a:p>
        </p:txBody>
      </p:sp>
      <p:sp>
        <p:nvSpPr>
          <p:cNvPr id="164912" name="Text Box 48"/>
          <p:cNvSpPr txBox="1">
            <a:spLocks noChangeArrowheads="1"/>
          </p:cNvSpPr>
          <p:nvPr/>
        </p:nvSpPr>
        <p:spPr bwMode="auto">
          <a:xfrm>
            <a:off x="5795963" y="3138488"/>
            <a:ext cx="279400"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1</a:t>
            </a:r>
          </a:p>
        </p:txBody>
      </p:sp>
      <p:sp>
        <p:nvSpPr>
          <p:cNvPr id="164913" name="Text Box 49"/>
          <p:cNvSpPr txBox="1">
            <a:spLocks noChangeArrowheads="1"/>
          </p:cNvSpPr>
          <p:nvPr/>
        </p:nvSpPr>
        <p:spPr bwMode="auto">
          <a:xfrm>
            <a:off x="6156325" y="3284538"/>
            <a:ext cx="306388"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r>
              <a:rPr lang="en-NZ" sz="1400">
                <a:latin typeface="Arial" charset="0"/>
              </a:rPr>
              <a:t>1</a:t>
            </a:r>
          </a:p>
        </p:txBody>
      </p:sp>
      <p:sp>
        <p:nvSpPr>
          <p:cNvPr id="164914" name="Text Box 50"/>
          <p:cNvSpPr txBox="1">
            <a:spLocks noChangeArrowheads="1"/>
          </p:cNvSpPr>
          <p:nvPr/>
        </p:nvSpPr>
        <p:spPr bwMode="auto">
          <a:xfrm>
            <a:off x="6659563" y="3051175"/>
            <a:ext cx="279400"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2</a:t>
            </a:r>
          </a:p>
        </p:txBody>
      </p:sp>
      <p:sp>
        <p:nvSpPr>
          <p:cNvPr id="164915" name="Text Box 51"/>
          <p:cNvSpPr txBox="1">
            <a:spLocks noChangeArrowheads="1"/>
          </p:cNvSpPr>
          <p:nvPr/>
        </p:nvSpPr>
        <p:spPr bwMode="auto">
          <a:xfrm>
            <a:off x="5803900" y="3859213"/>
            <a:ext cx="279400"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2</a:t>
            </a:r>
          </a:p>
        </p:txBody>
      </p:sp>
      <p:sp>
        <p:nvSpPr>
          <p:cNvPr id="164916" name="Text Box 52"/>
          <p:cNvSpPr txBox="1">
            <a:spLocks noChangeArrowheads="1"/>
          </p:cNvSpPr>
          <p:nvPr/>
        </p:nvSpPr>
        <p:spPr bwMode="auto">
          <a:xfrm>
            <a:off x="6948488" y="3859213"/>
            <a:ext cx="279400"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4</a:t>
            </a:r>
          </a:p>
        </p:txBody>
      </p:sp>
      <p:sp>
        <p:nvSpPr>
          <p:cNvPr id="164917" name="Rectangle 53"/>
          <p:cNvSpPr>
            <a:spLocks noChangeArrowheads="1"/>
          </p:cNvSpPr>
          <p:nvPr/>
        </p:nvSpPr>
        <p:spPr bwMode="auto">
          <a:xfrm>
            <a:off x="2844800" y="3716338"/>
            <a:ext cx="287338" cy="360362"/>
          </a:xfrm>
          <a:prstGeom prst="rect">
            <a:avLst/>
          </a:prstGeom>
          <a:noFill/>
          <a:ln w="28575">
            <a:solidFill>
              <a:srgbClr val="000080"/>
            </a:solidFill>
            <a:miter lim="800000"/>
            <a:headEnd/>
            <a:tailEnd/>
          </a:ln>
          <a:effectLst/>
          <a:extLst>
            <a:ext uri="{909E8E84-426E-40dd-AFC4-6F175D3DCCD1}">
              <a14:hiddenFill xmlns="" xmlns:a14="http://schemas.microsoft.com/office/drawing/2010/main">
                <a:solidFill>
                  <a:srgbClr val="00CC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ctr">
            <a:spAutoFit/>
          </a:bodyPr>
          <a:lstStyle/>
          <a:p>
            <a:endParaRPr lang="en-US"/>
          </a:p>
        </p:txBody>
      </p:sp>
      <p:sp>
        <p:nvSpPr>
          <p:cNvPr id="164918" name="Line 54"/>
          <p:cNvSpPr>
            <a:spLocks noChangeShapeType="1"/>
          </p:cNvSpPr>
          <p:nvPr/>
        </p:nvSpPr>
        <p:spPr bwMode="auto">
          <a:xfrm flipV="1">
            <a:off x="5580063" y="3573463"/>
            <a:ext cx="431800" cy="719137"/>
          </a:xfrm>
          <a:prstGeom prst="line">
            <a:avLst/>
          </a:prstGeom>
          <a:noFill/>
          <a:ln w="28575">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p>
        </p:txBody>
      </p:sp>
      <p:sp>
        <p:nvSpPr>
          <p:cNvPr id="164919" name="Line 55"/>
          <p:cNvSpPr>
            <a:spLocks noChangeShapeType="1"/>
          </p:cNvSpPr>
          <p:nvPr/>
        </p:nvSpPr>
        <p:spPr bwMode="auto">
          <a:xfrm>
            <a:off x="6084888" y="3644900"/>
            <a:ext cx="503237" cy="0"/>
          </a:xfrm>
          <a:prstGeom prst="line">
            <a:avLst/>
          </a:prstGeom>
          <a:noFill/>
          <a:ln w="28575">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p>
        </p:txBody>
      </p:sp>
      <p:sp>
        <p:nvSpPr>
          <p:cNvPr id="164920" name="Line 56"/>
          <p:cNvSpPr>
            <a:spLocks noChangeShapeType="1"/>
          </p:cNvSpPr>
          <p:nvPr/>
        </p:nvSpPr>
        <p:spPr bwMode="auto">
          <a:xfrm flipV="1">
            <a:off x="6659563" y="2924175"/>
            <a:ext cx="649287" cy="649288"/>
          </a:xfrm>
          <a:prstGeom prst="line">
            <a:avLst/>
          </a:prstGeom>
          <a:noFill/>
          <a:ln w="28575">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p>
        </p:txBody>
      </p:sp>
      <p:sp>
        <p:nvSpPr>
          <p:cNvPr id="23" name="Rectangle 22"/>
          <p:cNvSpPr/>
          <p:nvPr/>
        </p:nvSpPr>
        <p:spPr>
          <a:xfrm>
            <a:off x="-89116" y="6477920"/>
            <a:ext cx="9297058" cy="369332"/>
          </a:xfrm>
          <a:prstGeom prst="rect">
            <a:avLst/>
          </a:prstGeom>
        </p:spPr>
        <p:txBody>
          <a:bodyPr wrap="square">
            <a:spAutoFit/>
          </a:bodyPr>
          <a:lstStyle/>
          <a:p>
            <a:r>
              <a:rPr lang="en-US" dirty="0"/>
              <a:t>http://</a:t>
            </a:r>
            <a:r>
              <a:rPr lang="en-US" dirty="0" err="1"/>
              <a:t>www.allanwilsoncentre.ac.nz</a:t>
            </a:r>
            <a:r>
              <a:rPr lang="en-US" dirty="0"/>
              <a:t>/</a:t>
            </a:r>
            <a:r>
              <a:rPr lang="en-US" dirty="0" err="1"/>
              <a:t>massey</a:t>
            </a:r>
            <a:r>
              <a:rPr lang="en-US" dirty="0"/>
              <a:t>/</a:t>
            </a:r>
            <a:r>
              <a:rPr lang="en-US" dirty="0" err="1"/>
              <a:t>fms</a:t>
            </a:r>
            <a:r>
              <a:rPr lang="en-US" dirty="0"/>
              <a:t>/AWC/download/</a:t>
            </a:r>
            <a:r>
              <a:rPr lang="en-US" dirty="0" err="1" smtClean="0"/>
              <a:t>SK_DistanceBasedMethods.ppt</a:t>
            </a:r>
            <a:endParaRPr lang="en-US" dirty="0"/>
          </a:p>
        </p:txBody>
      </p:sp>
    </p:spTree>
    <p:extLst>
      <p:ext uri="{BB962C8B-B14F-4D97-AF65-F5344CB8AC3E}">
        <p14:creationId xmlns:p14="http://schemas.microsoft.com/office/powerpoint/2010/main" val="27120681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NZ" sz="4000"/>
              <a:t>Perfectly </a:t>
            </a:r>
            <a:r>
              <a:rPr lang="ja-JP" altLang="en-NZ" sz="4000">
                <a:latin typeface="Arial"/>
              </a:rPr>
              <a:t>“</a:t>
            </a:r>
            <a:r>
              <a:rPr lang="en-NZ" sz="4000"/>
              <a:t>tree-like</a:t>
            </a:r>
            <a:r>
              <a:rPr lang="ja-JP" altLang="en-NZ" sz="4000">
                <a:latin typeface="Arial"/>
              </a:rPr>
              <a:t>”</a:t>
            </a:r>
            <a:r>
              <a:rPr lang="en-NZ" sz="4000"/>
              <a:t> distances</a:t>
            </a:r>
          </a:p>
        </p:txBody>
      </p:sp>
      <p:graphicFrame>
        <p:nvGraphicFramePr>
          <p:cNvPr id="165891" name="Group 3"/>
          <p:cNvGraphicFramePr>
            <a:graphicFrameLocks noGrp="1"/>
          </p:cNvGraphicFramePr>
          <p:nvPr/>
        </p:nvGraphicFramePr>
        <p:xfrm>
          <a:off x="1403350" y="2708275"/>
          <a:ext cx="2808288" cy="1944688"/>
        </p:xfrm>
        <a:graphic>
          <a:graphicData uri="http://schemas.openxmlformats.org/drawingml/2006/table">
            <a:tbl>
              <a:tblPr/>
              <a:tblGrid>
                <a:gridCol w="701675"/>
                <a:gridCol w="703263"/>
                <a:gridCol w="700087"/>
                <a:gridCol w="703263"/>
              </a:tblGrid>
              <a:tr h="5032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Cat</a:t>
                      </a:r>
                    </a:p>
                  </a:txBody>
                  <a:tcPr horzOverflow="overflow">
                    <a:lnL w="12700" cap="flat" cmpd="sng" algn="ctr">
                      <a:solidFill>
                        <a:schemeClr val="tx1"/>
                      </a:solidFill>
                      <a:prstDash val="solid"/>
                      <a:round/>
                      <a:headEnd type="none" w="med" len="med"/>
                      <a:tailEnd type="none" w="med" len="med"/>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Rat</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3</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Rat</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4</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5</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a:noFill/>
                    </a:lnT>
                    <a:lnB>
                      <a:noFill/>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Cow</a:t>
                      </a:r>
                    </a:p>
                  </a:txBody>
                  <a:tcP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6</a:t>
                      </a:r>
                    </a:p>
                  </a:txBody>
                  <a:tcPr horzOverflow="overflow">
                    <a:lnL w="12700" cap="flat" cmpd="sng" algn="ctr">
                      <a:solidFill>
                        <a:schemeClr val="tx1"/>
                      </a:solidFill>
                      <a:prstDash val="solid"/>
                      <a:round/>
                      <a:headEnd type="none" w="med" len="med"/>
                      <a:tailEnd type="none" w="med" len="med"/>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7</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6</a:t>
                      </a:r>
                    </a:p>
                  </a:txBody>
                  <a:tcPr horzOverflow="overflow">
                    <a:lnL>
                      <a:noFill/>
                    </a:lnL>
                    <a:lnR cap="flat">
                      <a:noFill/>
                    </a:lnR>
                    <a:lnT>
                      <a:noFill/>
                    </a:lnT>
                    <a:lnB cap="flat">
                      <a:noFill/>
                    </a:lnB>
                    <a:lnTlToBr>
                      <a:noFill/>
                    </a:lnTlToBr>
                    <a:lnBlToTr>
                      <a:noFill/>
                    </a:lnBlToTr>
                    <a:noFill/>
                  </a:tcPr>
                </a:tc>
              </a:tr>
            </a:tbl>
          </a:graphicData>
        </a:graphic>
      </p:graphicFrame>
      <p:sp>
        <p:nvSpPr>
          <p:cNvPr id="165926" name="Line 38"/>
          <p:cNvSpPr>
            <a:spLocks noChangeShapeType="1"/>
          </p:cNvSpPr>
          <p:nvPr/>
        </p:nvSpPr>
        <p:spPr bwMode="auto">
          <a:xfrm>
            <a:off x="4356100" y="3787775"/>
            <a:ext cx="863600" cy="0"/>
          </a:xfrm>
          <a:prstGeom prst="line">
            <a:avLst/>
          </a:prstGeom>
          <a:noFill/>
          <a:ln w="76200">
            <a:solidFill>
              <a:schemeClr val="tx1"/>
            </a:solidFill>
            <a:round/>
            <a:headEnd/>
            <a:tailEnd type="stealth" w="lg"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5927" name="Line 39"/>
          <p:cNvSpPr>
            <a:spLocks noChangeShapeType="1"/>
          </p:cNvSpPr>
          <p:nvPr/>
        </p:nvSpPr>
        <p:spPr bwMode="auto">
          <a:xfrm>
            <a:off x="5722938" y="3211513"/>
            <a:ext cx="360362" cy="36036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5928" name="Line 40"/>
          <p:cNvSpPr>
            <a:spLocks noChangeShapeType="1"/>
          </p:cNvSpPr>
          <p:nvPr/>
        </p:nvSpPr>
        <p:spPr bwMode="auto">
          <a:xfrm flipH="1">
            <a:off x="5580063" y="3571875"/>
            <a:ext cx="503237" cy="792163"/>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5929" name="Line 41"/>
          <p:cNvSpPr>
            <a:spLocks noChangeShapeType="1"/>
          </p:cNvSpPr>
          <p:nvPr/>
        </p:nvSpPr>
        <p:spPr bwMode="auto">
          <a:xfrm>
            <a:off x="6588125" y="3571875"/>
            <a:ext cx="1008063" cy="1152525"/>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5930" name="Line 42"/>
          <p:cNvSpPr>
            <a:spLocks noChangeShapeType="1"/>
          </p:cNvSpPr>
          <p:nvPr/>
        </p:nvSpPr>
        <p:spPr bwMode="auto">
          <a:xfrm>
            <a:off x="6083300" y="3571875"/>
            <a:ext cx="504825"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5931" name="Line 43"/>
          <p:cNvSpPr>
            <a:spLocks noChangeShapeType="1"/>
          </p:cNvSpPr>
          <p:nvPr/>
        </p:nvSpPr>
        <p:spPr bwMode="auto">
          <a:xfrm flipV="1">
            <a:off x="6588125" y="2924175"/>
            <a:ext cx="647700" cy="6477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5932" name="Rectangle 44"/>
          <p:cNvSpPr>
            <a:spLocks noChangeArrowheads="1"/>
          </p:cNvSpPr>
          <p:nvPr/>
        </p:nvSpPr>
        <p:spPr bwMode="auto">
          <a:xfrm>
            <a:off x="5291138" y="2779713"/>
            <a:ext cx="539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a:latin typeface="Arial" charset="0"/>
              </a:rPr>
              <a:t>Cat</a:t>
            </a:r>
          </a:p>
        </p:txBody>
      </p:sp>
      <p:sp>
        <p:nvSpPr>
          <p:cNvPr id="165933" name="Rectangle 45"/>
          <p:cNvSpPr>
            <a:spLocks noChangeArrowheads="1"/>
          </p:cNvSpPr>
          <p:nvPr/>
        </p:nvSpPr>
        <p:spPr bwMode="auto">
          <a:xfrm>
            <a:off x="5219700" y="4364038"/>
            <a:ext cx="6032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a:latin typeface="Arial" charset="0"/>
              </a:rPr>
              <a:t>Dog</a:t>
            </a:r>
          </a:p>
        </p:txBody>
      </p:sp>
      <p:sp>
        <p:nvSpPr>
          <p:cNvPr id="165934" name="Rectangle 46"/>
          <p:cNvSpPr>
            <a:spLocks noChangeArrowheads="1"/>
          </p:cNvSpPr>
          <p:nvPr/>
        </p:nvSpPr>
        <p:spPr bwMode="auto">
          <a:xfrm>
            <a:off x="7235825" y="2779713"/>
            <a:ext cx="539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NZ">
                <a:latin typeface="Arial" charset="0"/>
              </a:rPr>
              <a:t>Rat</a:t>
            </a:r>
          </a:p>
        </p:txBody>
      </p:sp>
      <p:sp>
        <p:nvSpPr>
          <p:cNvPr id="165935" name="Rectangle 47"/>
          <p:cNvSpPr>
            <a:spLocks noChangeArrowheads="1"/>
          </p:cNvSpPr>
          <p:nvPr/>
        </p:nvSpPr>
        <p:spPr bwMode="auto">
          <a:xfrm>
            <a:off x="7307263" y="4724400"/>
            <a:ext cx="6413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NZ">
                <a:latin typeface="Arial" charset="0"/>
              </a:rPr>
              <a:t>Cow</a:t>
            </a:r>
          </a:p>
        </p:txBody>
      </p:sp>
      <p:sp>
        <p:nvSpPr>
          <p:cNvPr id="165936" name="Text Box 48"/>
          <p:cNvSpPr txBox="1">
            <a:spLocks noChangeArrowheads="1"/>
          </p:cNvSpPr>
          <p:nvPr/>
        </p:nvSpPr>
        <p:spPr bwMode="auto">
          <a:xfrm>
            <a:off x="5795963" y="3138488"/>
            <a:ext cx="279400"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1</a:t>
            </a:r>
          </a:p>
        </p:txBody>
      </p:sp>
      <p:sp>
        <p:nvSpPr>
          <p:cNvPr id="165937" name="Text Box 49"/>
          <p:cNvSpPr txBox="1">
            <a:spLocks noChangeArrowheads="1"/>
          </p:cNvSpPr>
          <p:nvPr/>
        </p:nvSpPr>
        <p:spPr bwMode="auto">
          <a:xfrm>
            <a:off x="6156325" y="3284538"/>
            <a:ext cx="306388"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r>
              <a:rPr lang="en-NZ" sz="1400">
                <a:latin typeface="Arial" charset="0"/>
              </a:rPr>
              <a:t>1</a:t>
            </a:r>
          </a:p>
        </p:txBody>
      </p:sp>
      <p:sp>
        <p:nvSpPr>
          <p:cNvPr id="165938" name="Text Box 50"/>
          <p:cNvSpPr txBox="1">
            <a:spLocks noChangeArrowheads="1"/>
          </p:cNvSpPr>
          <p:nvPr/>
        </p:nvSpPr>
        <p:spPr bwMode="auto">
          <a:xfrm>
            <a:off x="6659563" y="3051175"/>
            <a:ext cx="279400"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2</a:t>
            </a:r>
          </a:p>
        </p:txBody>
      </p:sp>
      <p:sp>
        <p:nvSpPr>
          <p:cNvPr id="165939" name="Text Box 51"/>
          <p:cNvSpPr txBox="1">
            <a:spLocks noChangeArrowheads="1"/>
          </p:cNvSpPr>
          <p:nvPr/>
        </p:nvSpPr>
        <p:spPr bwMode="auto">
          <a:xfrm>
            <a:off x="5803900" y="3859213"/>
            <a:ext cx="279400"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2</a:t>
            </a:r>
          </a:p>
        </p:txBody>
      </p:sp>
      <p:sp>
        <p:nvSpPr>
          <p:cNvPr id="165940" name="Text Box 52"/>
          <p:cNvSpPr txBox="1">
            <a:spLocks noChangeArrowheads="1"/>
          </p:cNvSpPr>
          <p:nvPr/>
        </p:nvSpPr>
        <p:spPr bwMode="auto">
          <a:xfrm>
            <a:off x="6948488" y="3859213"/>
            <a:ext cx="279400"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4</a:t>
            </a:r>
          </a:p>
        </p:txBody>
      </p:sp>
      <p:sp>
        <p:nvSpPr>
          <p:cNvPr id="165941" name="Rectangle 53"/>
          <p:cNvSpPr>
            <a:spLocks noChangeArrowheads="1"/>
          </p:cNvSpPr>
          <p:nvPr/>
        </p:nvSpPr>
        <p:spPr bwMode="auto">
          <a:xfrm>
            <a:off x="2124075" y="4221163"/>
            <a:ext cx="287338" cy="360362"/>
          </a:xfrm>
          <a:prstGeom prst="rect">
            <a:avLst/>
          </a:prstGeom>
          <a:noFill/>
          <a:ln w="28575">
            <a:solidFill>
              <a:srgbClr val="FF6600"/>
            </a:solidFill>
            <a:miter lim="800000"/>
            <a:headEnd/>
            <a:tailEnd/>
          </a:ln>
          <a:effectLst/>
          <a:extLst>
            <a:ext uri="{909E8E84-426E-40dd-AFC4-6F175D3DCCD1}">
              <a14:hiddenFill xmlns="" xmlns:a14="http://schemas.microsoft.com/office/drawing/2010/main">
                <a:solidFill>
                  <a:srgbClr val="00CC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ctr">
            <a:spAutoFit/>
          </a:bodyPr>
          <a:lstStyle/>
          <a:p>
            <a:endParaRPr lang="en-US"/>
          </a:p>
        </p:txBody>
      </p:sp>
      <p:sp>
        <p:nvSpPr>
          <p:cNvPr id="165942" name="Line 54"/>
          <p:cNvSpPr>
            <a:spLocks noChangeShapeType="1"/>
          </p:cNvSpPr>
          <p:nvPr/>
        </p:nvSpPr>
        <p:spPr bwMode="auto">
          <a:xfrm>
            <a:off x="5651500" y="3213100"/>
            <a:ext cx="360363" cy="360363"/>
          </a:xfrm>
          <a:prstGeom prst="line">
            <a:avLst/>
          </a:prstGeom>
          <a:noFill/>
          <a:ln w="28575">
            <a:solidFill>
              <a:srgbClr val="FF66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p>
        </p:txBody>
      </p:sp>
      <p:sp>
        <p:nvSpPr>
          <p:cNvPr id="165943" name="Line 55"/>
          <p:cNvSpPr>
            <a:spLocks noChangeShapeType="1"/>
          </p:cNvSpPr>
          <p:nvPr/>
        </p:nvSpPr>
        <p:spPr bwMode="auto">
          <a:xfrm>
            <a:off x="6084888" y="3644900"/>
            <a:ext cx="503237" cy="0"/>
          </a:xfrm>
          <a:prstGeom prst="line">
            <a:avLst/>
          </a:prstGeom>
          <a:noFill/>
          <a:ln w="28575">
            <a:solidFill>
              <a:srgbClr val="FF66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p>
        </p:txBody>
      </p:sp>
      <p:sp>
        <p:nvSpPr>
          <p:cNvPr id="165944" name="Line 56"/>
          <p:cNvSpPr>
            <a:spLocks noChangeShapeType="1"/>
          </p:cNvSpPr>
          <p:nvPr/>
        </p:nvSpPr>
        <p:spPr bwMode="auto">
          <a:xfrm>
            <a:off x="6659563" y="3573463"/>
            <a:ext cx="1008062" cy="1150937"/>
          </a:xfrm>
          <a:prstGeom prst="line">
            <a:avLst/>
          </a:prstGeom>
          <a:noFill/>
          <a:ln w="28575">
            <a:solidFill>
              <a:srgbClr val="FF66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p>
        </p:txBody>
      </p:sp>
      <p:sp>
        <p:nvSpPr>
          <p:cNvPr id="23" name="Rectangle 22"/>
          <p:cNvSpPr/>
          <p:nvPr/>
        </p:nvSpPr>
        <p:spPr>
          <a:xfrm>
            <a:off x="-89116" y="6477920"/>
            <a:ext cx="9297058" cy="369332"/>
          </a:xfrm>
          <a:prstGeom prst="rect">
            <a:avLst/>
          </a:prstGeom>
        </p:spPr>
        <p:txBody>
          <a:bodyPr wrap="square">
            <a:spAutoFit/>
          </a:bodyPr>
          <a:lstStyle/>
          <a:p>
            <a:r>
              <a:rPr lang="en-US" dirty="0"/>
              <a:t>http://</a:t>
            </a:r>
            <a:r>
              <a:rPr lang="en-US" dirty="0" err="1"/>
              <a:t>www.allanwilsoncentre.ac.nz</a:t>
            </a:r>
            <a:r>
              <a:rPr lang="en-US" dirty="0"/>
              <a:t>/</a:t>
            </a:r>
            <a:r>
              <a:rPr lang="en-US" dirty="0" err="1"/>
              <a:t>massey</a:t>
            </a:r>
            <a:r>
              <a:rPr lang="en-US" dirty="0"/>
              <a:t>/</a:t>
            </a:r>
            <a:r>
              <a:rPr lang="en-US" dirty="0" err="1"/>
              <a:t>fms</a:t>
            </a:r>
            <a:r>
              <a:rPr lang="en-US" dirty="0"/>
              <a:t>/AWC/download/</a:t>
            </a:r>
            <a:r>
              <a:rPr lang="en-US" dirty="0" err="1" smtClean="0"/>
              <a:t>SK_DistanceBasedMethods.ppt</a:t>
            </a:r>
            <a:endParaRPr lang="en-US" dirty="0"/>
          </a:p>
        </p:txBody>
      </p:sp>
    </p:spTree>
    <p:extLst>
      <p:ext uri="{BB962C8B-B14F-4D97-AF65-F5344CB8AC3E}">
        <p14:creationId xmlns:p14="http://schemas.microsoft.com/office/powerpoint/2010/main" val="31213244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NZ" sz="4000"/>
              <a:t>Perfectly </a:t>
            </a:r>
            <a:r>
              <a:rPr lang="ja-JP" altLang="en-NZ" sz="4000">
                <a:latin typeface="Arial"/>
              </a:rPr>
              <a:t>“</a:t>
            </a:r>
            <a:r>
              <a:rPr lang="en-NZ" sz="4000"/>
              <a:t>tree-like</a:t>
            </a:r>
            <a:r>
              <a:rPr lang="ja-JP" altLang="en-NZ" sz="4000">
                <a:latin typeface="Arial"/>
              </a:rPr>
              <a:t>”</a:t>
            </a:r>
            <a:r>
              <a:rPr lang="en-NZ" sz="4000"/>
              <a:t> distances</a:t>
            </a:r>
          </a:p>
        </p:txBody>
      </p:sp>
      <p:graphicFrame>
        <p:nvGraphicFramePr>
          <p:cNvPr id="166915" name="Group 3"/>
          <p:cNvGraphicFramePr>
            <a:graphicFrameLocks noGrp="1"/>
          </p:cNvGraphicFramePr>
          <p:nvPr/>
        </p:nvGraphicFramePr>
        <p:xfrm>
          <a:off x="1403350" y="2708275"/>
          <a:ext cx="2808288" cy="1944688"/>
        </p:xfrm>
        <a:graphic>
          <a:graphicData uri="http://schemas.openxmlformats.org/drawingml/2006/table">
            <a:tbl>
              <a:tblPr/>
              <a:tblGrid>
                <a:gridCol w="701675"/>
                <a:gridCol w="703263"/>
                <a:gridCol w="700087"/>
                <a:gridCol w="703263"/>
              </a:tblGrid>
              <a:tr h="5032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Cat</a:t>
                      </a:r>
                    </a:p>
                  </a:txBody>
                  <a:tcPr horzOverflow="overflow">
                    <a:lnL w="12700" cap="flat" cmpd="sng" algn="ctr">
                      <a:solidFill>
                        <a:schemeClr val="tx1"/>
                      </a:solidFill>
                      <a:prstDash val="solid"/>
                      <a:round/>
                      <a:headEnd type="none" w="med" len="med"/>
                      <a:tailEnd type="none" w="med" len="med"/>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Rat</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3</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Rat</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4</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5</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a:noFill/>
                    </a:lnT>
                    <a:lnB>
                      <a:noFill/>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Cow</a:t>
                      </a:r>
                    </a:p>
                  </a:txBody>
                  <a:tcP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6</a:t>
                      </a:r>
                    </a:p>
                  </a:txBody>
                  <a:tcPr horzOverflow="overflow">
                    <a:lnL w="12700" cap="flat" cmpd="sng" algn="ctr">
                      <a:solidFill>
                        <a:schemeClr val="tx1"/>
                      </a:solidFill>
                      <a:prstDash val="solid"/>
                      <a:round/>
                      <a:headEnd type="none" w="med" len="med"/>
                      <a:tailEnd type="none" w="med" len="med"/>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7</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6</a:t>
                      </a:r>
                    </a:p>
                  </a:txBody>
                  <a:tcPr horzOverflow="overflow">
                    <a:lnL>
                      <a:noFill/>
                    </a:lnL>
                    <a:lnR cap="flat">
                      <a:noFill/>
                    </a:lnR>
                    <a:lnT>
                      <a:noFill/>
                    </a:lnT>
                    <a:lnB cap="flat">
                      <a:noFill/>
                    </a:lnB>
                    <a:lnTlToBr>
                      <a:noFill/>
                    </a:lnTlToBr>
                    <a:lnBlToTr>
                      <a:noFill/>
                    </a:lnBlToTr>
                    <a:noFill/>
                  </a:tcPr>
                </a:tc>
              </a:tr>
            </a:tbl>
          </a:graphicData>
        </a:graphic>
      </p:graphicFrame>
      <p:sp>
        <p:nvSpPr>
          <p:cNvPr id="166950" name="Line 38"/>
          <p:cNvSpPr>
            <a:spLocks noChangeShapeType="1"/>
          </p:cNvSpPr>
          <p:nvPr/>
        </p:nvSpPr>
        <p:spPr bwMode="auto">
          <a:xfrm>
            <a:off x="4356100" y="3787775"/>
            <a:ext cx="863600" cy="0"/>
          </a:xfrm>
          <a:prstGeom prst="line">
            <a:avLst/>
          </a:prstGeom>
          <a:noFill/>
          <a:ln w="76200">
            <a:solidFill>
              <a:schemeClr val="tx1"/>
            </a:solidFill>
            <a:round/>
            <a:headEnd/>
            <a:tailEnd type="stealth" w="lg"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6951" name="Line 39"/>
          <p:cNvSpPr>
            <a:spLocks noChangeShapeType="1"/>
          </p:cNvSpPr>
          <p:nvPr/>
        </p:nvSpPr>
        <p:spPr bwMode="auto">
          <a:xfrm>
            <a:off x="5722938" y="3211513"/>
            <a:ext cx="360362" cy="36036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6952" name="Line 40"/>
          <p:cNvSpPr>
            <a:spLocks noChangeShapeType="1"/>
          </p:cNvSpPr>
          <p:nvPr/>
        </p:nvSpPr>
        <p:spPr bwMode="auto">
          <a:xfrm flipH="1">
            <a:off x="5580063" y="3571875"/>
            <a:ext cx="503237" cy="792163"/>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6953" name="Line 41"/>
          <p:cNvSpPr>
            <a:spLocks noChangeShapeType="1"/>
          </p:cNvSpPr>
          <p:nvPr/>
        </p:nvSpPr>
        <p:spPr bwMode="auto">
          <a:xfrm>
            <a:off x="6588125" y="3571875"/>
            <a:ext cx="1008063" cy="1152525"/>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6954" name="Line 42"/>
          <p:cNvSpPr>
            <a:spLocks noChangeShapeType="1"/>
          </p:cNvSpPr>
          <p:nvPr/>
        </p:nvSpPr>
        <p:spPr bwMode="auto">
          <a:xfrm>
            <a:off x="6083300" y="3571875"/>
            <a:ext cx="504825"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6955" name="Line 43"/>
          <p:cNvSpPr>
            <a:spLocks noChangeShapeType="1"/>
          </p:cNvSpPr>
          <p:nvPr/>
        </p:nvSpPr>
        <p:spPr bwMode="auto">
          <a:xfrm flipV="1">
            <a:off x="6588125" y="2924175"/>
            <a:ext cx="647700" cy="6477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6956" name="Rectangle 44"/>
          <p:cNvSpPr>
            <a:spLocks noChangeArrowheads="1"/>
          </p:cNvSpPr>
          <p:nvPr/>
        </p:nvSpPr>
        <p:spPr bwMode="auto">
          <a:xfrm>
            <a:off x="5291138" y="2779713"/>
            <a:ext cx="539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a:latin typeface="Arial" charset="0"/>
              </a:rPr>
              <a:t>Cat</a:t>
            </a:r>
          </a:p>
        </p:txBody>
      </p:sp>
      <p:sp>
        <p:nvSpPr>
          <p:cNvPr id="166957" name="Rectangle 45"/>
          <p:cNvSpPr>
            <a:spLocks noChangeArrowheads="1"/>
          </p:cNvSpPr>
          <p:nvPr/>
        </p:nvSpPr>
        <p:spPr bwMode="auto">
          <a:xfrm>
            <a:off x="5219700" y="4364038"/>
            <a:ext cx="6032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a:latin typeface="Arial" charset="0"/>
              </a:rPr>
              <a:t>Dog</a:t>
            </a:r>
          </a:p>
        </p:txBody>
      </p:sp>
      <p:sp>
        <p:nvSpPr>
          <p:cNvPr id="166958" name="Rectangle 46"/>
          <p:cNvSpPr>
            <a:spLocks noChangeArrowheads="1"/>
          </p:cNvSpPr>
          <p:nvPr/>
        </p:nvSpPr>
        <p:spPr bwMode="auto">
          <a:xfrm>
            <a:off x="7235825" y="2779713"/>
            <a:ext cx="539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NZ">
                <a:latin typeface="Arial" charset="0"/>
              </a:rPr>
              <a:t>Rat</a:t>
            </a:r>
          </a:p>
        </p:txBody>
      </p:sp>
      <p:sp>
        <p:nvSpPr>
          <p:cNvPr id="166959" name="Rectangle 47"/>
          <p:cNvSpPr>
            <a:spLocks noChangeArrowheads="1"/>
          </p:cNvSpPr>
          <p:nvPr/>
        </p:nvSpPr>
        <p:spPr bwMode="auto">
          <a:xfrm>
            <a:off x="7307263" y="4724400"/>
            <a:ext cx="6413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NZ">
                <a:latin typeface="Arial" charset="0"/>
              </a:rPr>
              <a:t>Cow</a:t>
            </a:r>
          </a:p>
        </p:txBody>
      </p:sp>
      <p:sp>
        <p:nvSpPr>
          <p:cNvPr id="166960" name="Text Box 48"/>
          <p:cNvSpPr txBox="1">
            <a:spLocks noChangeArrowheads="1"/>
          </p:cNvSpPr>
          <p:nvPr/>
        </p:nvSpPr>
        <p:spPr bwMode="auto">
          <a:xfrm>
            <a:off x="5795963" y="3138488"/>
            <a:ext cx="279400"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1</a:t>
            </a:r>
          </a:p>
        </p:txBody>
      </p:sp>
      <p:sp>
        <p:nvSpPr>
          <p:cNvPr id="166961" name="Text Box 49"/>
          <p:cNvSpPr txBox="1">
            <a:spLocks noChangeArrowheads="1"/>
          </p:cNvSpPr>
          <p:nvPr/>
        </p:nvSpPr>
        <p:spPr bwMode="auto">
          <a:xfrm>
            <a:off x="6156325" y="3284538"/>
            <a:ext cx="306388"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r>
              <a:rPr lang="en-NZ" sz="1400">
                <a:latin typeface="Arial" charset="0"/>
              </a:rPr>
              <a:t>1</a:t>
            </a:r>
          </a:p>
        </p:txBody>
      </p:sp>
      <p:sp>
        <p:nvSpPr>
          <p:cNvPr id="166962" name="Text Box 50"/>
          <p:cNvSpPr txBox="1">
            <a:spLocks noChangeArrowheads="1"/>
          </p:cNvSpPr>
          <p:nvPr/>
        </p:nvSpPr>
        <p:spPr bwMode="auto">
          <a:xfrm>
            <a:off x="6659563" y="3051175"/>
            <a:ext cx="279400"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2</a:t>
            </a:r>
          </a:p>
        </p:txBody>
      </p:sp>
      <p:sp>
        <p:nvSpPr>
          <p:cNvPr id="166963" name="Text Box 51"/>
          <p:cNvSpPr txBox="1">
            <a:spLocks noChangeArrowheads="1"/>
          </p:cNvSpPr>
          <p:nvPr/>
        </p:nvSpPr>
        <p:spPr bwMode="auto">
          <a:xfrm>
            <a:off x="5803900" y="3859213"/>
            <a:ext cx="279400"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2</a:t>
            </a:r>
          </a:p>
        </p:txBody>
      </p:sp>
      <p:sp>
        <p:nvSpPr>
          <p:cNvPr id="166964" name="Text Box 52"/>
          <p:cNvSpPr txBox="1">
            <a:spLocks noChangeArrowheads="1"/>
          </p:cNvSpPr>
          <p:nvPr/>
        </p:nvSpPr>
        <p:spPr bwMode="auto">
          <a:xfrm>
            <a:off x="6948488" y="3859213"/>
            <a:ext cx="279400"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4</a:t>
            </a:r>
          </a:p>
        </p:txBody>
      </p:sp>
      <p:sp>
        <p:nvSpPr>
          <p:cNvPr id="166965" name="Rectangle 53"/>
          <p:cNvSpPr>
            <a:spLocks noChangeArrowheads="1"/>
          </p:cNvSpPr>
          <p:nvPr/>
        </p:nvSpPr>
        <p:spPr bwMode="auto">
          <a:xfrm>
            <a:off x="2844800" y="4148138"/>
            <a:ext cx="287338" cy="360362"/>
          </a:xfrm>
          <a:prstGeom prst="rect">
            <a:avLst/>
          </a:prstGeom>
          <a:noFill/>
          <a:ln w="28575">
            <a:solidFill>
              <a:srgbClr val="800080"/>
            </a:solidFill>
            <a:miter lim="800000"/>
            <a:headEnd/>
            <a:tailEnd/>
          </a:ln>
          <a:effectLst/>
          <a:extLst>
            <a:ext uri="{909E8E84-426E-40dd-AFC4-6F175D3DCCD1}">
              <a14:hiddenFill xmlns="" xmlns:a14="http://schemas.microsoft.com/office/drawing/2010/main">
                <a:solidFill>
                  <a:srgbClr val="00CC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ctr">
            <a:spAutoFit/>
          </a:bodyPr>
          <a:lstStyle/>
          <a:p>
            <a:endParaRPr lang="en-US"/>
          </a:p>
        </p:txBody>
      </p:sp>
      <p:sp>
        <p:nvSpPr>
          <p:cNvPr id="166966" name="Line 54"/>
          <p:cNvSpPr>
            <a:spLocks noChangeShapeType="1"/>
          </p:cNvSpPr>
          <p:nvPr/>
        </p:nvSpPr>
        <p:spPr bwMode="auto">
          <a:xfrm flipV="1">
            <a:off x="5580063" y="3573463"/>
            <a:ext cx="431800" cy="719137"/>
          </a:xfrm>
          <a:prstGeom prst="line">
            <a:avLst/>
          </a:prstGeom>
          <a:noFill/>
          <a:ln w="28575">
            <a:solidFill>
              <a:srgbClr val="800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p>
        </p:txBody>
      </p:sp>
      <p:sp>
        <p:nvSpPr>
          <p:cNvPr id="166967" name="Line 55"/>
          <p:cNvSpPr>
            <a:spLocks noChangeShapeType="1"/>
          </p:cNvSpPr>
          <p:nvPr/>
        </p:nvSpPr>
        <p:spPr bwMode="auto">
          <a:xfrm>
            <a:off x="6084888" y="3644900"/>
            <a:ext cx="503237" cy="0"/>
          </a:xfrm>
          <a:prstGeom prst="line">
            <a:avLst/>
          </a:prstGeom>
          <a:noFill/>
          <a:ln w="28575">
            <a:solidFill>
              <a:srgbClr val="800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p>
        </p:txBody>
      </p:sp>
      <p:sp>
        <p:nvSpPr>
          <p:cNvPr id="166968" name="Line 56"/>
          <p:cNvSpPr>
            <a:spLocks noChangeShapeType="1"/>
          </p:cNvSpPr>
          <p:nvPr/>
        </p:nvSpPr>
        <p:spPr bwMode="auto">
          <a:xfrm>
            <a:off x="6659563" y="3573463"/>
            <a:ext cx="936625" cy="1079500"/>
          </a:xfrm>
          <a:prstGeom prst="line">
            <a:avLst/>
          </a:prstGeom>
          <a:noFill/>
          <a:ln w="28575">
            <a:solidFill>
              <a:srgbClr val="800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p>
        </p:txBody>
      </p:sp>
      <p:sp>
        <p:nvSpPr>
          <p:cNvPr id="23" name="Rectangle 22"/>
          <p:cNvSpPr/>
          <p:nvPr/>
        </p:nvSpPr>
        <p:spPr>
          <a:xfrm>
            <a:off x="-89116" y="6477920"/>
            <a:ext cx="9297058" cy="369332"/>
          </a:xfrm>
          <a:prstGeom prst="rect">
            <a:avLst/>
          </a:prstGeom>
        </p:spPr>
        <p:txBody>
          <a:bodyPr wrap="square">
            <a:spAutoFit/>
          </a:bodyPr>
          <a:lstStyle/>
          <a:p>
            <a:r>
              <a:rPr lang="en-US" dirty="0"/>
              <a:t>http://</a:t>
            </a:r>
            <a:r>
              <a:rPr lang="en-US" dirty="0" err="1"/>
              <a:t>www.allanwilsoncentre.ac.nz</a:t>
            </a:r>
            <a:r>
              <a:rPr lang="en-US" dirty="0"/>
              <a:t>/</a:t>
            </a:r>
            <a:r>
              <a:rPr lang="en-US" dirty="0" err="1"/>
              <a:t>massey</a:t>
            </a:r>
            <a:r>
              <a:rPr lang="en-US" dirty="0"/>
              <a:t>/</a:t>
            </a:r>
            <a:r>
              <a:rPr lang="en-US" dirty="0" err="1"/>
              <a:t>fms</a:t>
            </a:r>
            <a:r>
              <a:rPr lang="en-US" dirty="0"/>
              <a:t>/AWC/download/</a:t>
            </a:r>
            <a:r>
              <a:rPr lang="en-US" dirty="0" err="1" smtClean="0"/>
              <a:t>SK_DistanceBasedMethods.ppt</a:t>
            </a:r>
            <a:endParaRPr lang="en-US" dirty="0"/>
          </a:p>
        </p:txBody>
      </p:sp>
    </p:spTree>
    <p:extLst>
      <p:ext uri="{BB962C8B-B14F-4D97-AF65-F5344CB8AC3E}">
        <p14:creationId xmlns:p14="http://schemas.microsoft.com/office/powerpoint/2010/main" val="28983086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en-NZ" sz="4000"/>
              <a:t>Perfectly </a:t>
            </a:r>
            <a:r>
              <a:rPr lang="ja-JP" altLang="en-NZ" sz="4000">
                <a:latin typeface="Arial"/>
              </a:rPr>
              <a:t>“</a:t>
            </a:r>
            <a:r>
              <a:rPr lang="en-NZ" sz="4000"/>
              <a:t>tree-like</a:t>
            </a:r>
            <a:r>
              <a:rPr lang="ja-JP" altLang="en-NZ" sz="4000">
                <a:latin typeface="Arial"/>
              </a:rPr>
              <a:t>”</a:t>
            </a:r>
            <a:r>
              <a:rPr lang="en-NZ" sz="4000"/>
              <a:t> distances</a:t>
            </a:r>
          </a:p>
        </p:txBody>
      </p:sp>
      <p:graphicFrame>
        <p:nvGraphicFramePr>
          <p:cNvPr id="167939" name="Group 3"/>
          <p:cNvGraphicFramePr>
            <a:graphicFrameLocks noGrp="1"/>
          </p:cNvGraphicFramePr>
          <p:nvPr/>
        </p:nvGraphicFramePr>
        <p:xfrm>
          <a:off x="1403350" y="2708275"/>
          <a:ext cx="2808288" cy="1944688"/>
        </p:xfrm>
        <a:graphic>
          <a:graphicData uri="http://schemas.openxmlformats.org/drawingml/2006/table">
            <a:tbl>
              <a:tblPr/>
              <a:tblGrid>
                <a:gridCol w="701675"/>
                <a:gridCol w="703263"/>
                <a:gridCol w="700087"/>
                <a:gridCol w="703263"/>
              </a:tblGrid>
              <a:tr h="5032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Cat</a:t>
                      </a:r>
                    </a:p>
                  </a:txBody>
                  <a:tcPr horzOverflow="overflow">
                    <a:lnL w="12700" cap="flat" cmpd="sng" algn="ctr">
                      <a:solidFill>
                        <a:schemeClr val="tx1"/>
                      </a:solidFill>
                      <a:prstDash val="solid"/>
                      <a:round/>
                      <a:headEnd type="none" w="med" len="med"/>
                      <a:tailEnd type="none" w="med" len="med"/>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Rat</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3</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Rat</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4</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5</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a:noFill/>
                    </a:lnT>
                    <a:lnB>
                      <a:noFill/>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Cow</a:t>
                      </a:r>
                    </a:p>
                  </a:txBody>
                  <a:tcP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6</a:t>
                      </a:r>
                    </a:p>
                  </a:txBody>
                  <a:tcPr horzOverflow="overflow">
                    <a:lnL w="12700" cap="flat" cmpd="sng" algn="ctr">
                      <a:solidFill>
                        <a:schemeClr val="tx1"/>
                      </a:solidFill>
                      <a:prstDash val="solid"/>
                      <a:round/>
                      <a:headEnd type="none" w="med" len="med"/>
                      <a:tailEnd type="none" w="med" len="med"/>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7</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6</a:t>
                      </a:r>
                    </a:p>
                  </a:txBody>
                  <a:tcPr horzOverflow="overflow">
                    <a:lnL>
                      <a:noFill/>
                    </a:lnL>
                    <a:lnR cap="flat">
                      <a:noFill/>
                    </a:lnR>
                    <a:lnT>
                      <a:noFill/>
                    </a:lnT>
                    <a:lnB cap="flat">
                      <a:noFill/>
                    </a:lnB>
                    <a:lnTlToBr>
                      <a:noFill/>
                    </a:lnTlToBr>
                    <a:lnBlToTr>
                      <a:noFill/>
                    </a:lnBlToTr>
                    <a:noFill/>
                  </a:tcPr>
                </a:tc>
              </a:tr>
            </a:tbl>
          </a:graphicData>
        </a:graphic>
      </p:graphicFrame>
      <p:sp>
        <p:nvSpPr>
          <p:cNvPr id="167974" name="Line 38"/>
          <p:cNvSpPr>
            <a:spLocks noChangeShapeType="1"/>
          </p:cNvSpPr>
          <p:nvPr/>
        </p:nvSpPr>
        <p:spPr bwMode="auto">
          <a:xfrm>
            <a:off x="4356100" y="3787775"/>
            <a:ext cx="863600" cy="0"/>
          </a:xfrm>
          <a:prstGeom prst="line">
            <a:avLst/>
          </a:prstGeom>
          <a:noFill/>
          <a:ln w="76200">
            <a:solidFill>
              <a:schemeClr val="tx1"/>
            </a:solidFill>
            <a:round/>
            <a:headEnd/>
            <a:tailEnd type="stealth" w="lg"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7975" name="Line 39"/>
          <p:cNvSpPr>
            <a:spLocks noChangeShapeType="1"/>
          </p:cNvSpPr>
          <p:nvPr/>
        </p:nvSpPr>
        <p:spPr bwMode="auto">
          <a:xfrm>
            <a:off x="5722938" y="3211513"/>
            <a:ext cx="360362" cy="36036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7976" name="Line 40"/>
          <p:cNvSpPr>
            <a:spLocks noChangeShapeType="1"/>
          </p:cNvSpPr>
          <p:nvPr/>
        </p:nvSpPr>
        <p:spPr bwMode="auto">
          <a:xfrm flipH="1">
            <a:off x="5580063" y="3571875"/>
            <a:ext cx="503237" cy="792163"/>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7977" name="Line 41"/>
          <p:cNvSpPr>
            <a:spLocks noChangeShapeType="1"/>
          </p:cNvSpPr>
          <p:nvPr/>
        </p:nvSpPr>
        <p:spPr bwMode="auto">
          <a:xfrm>
            <a:off x="6588125" y="3571875"/>
            <a:ext cx="1008063" cy="1152525"/>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7978" name="Line 42"/>
          <p:cNvSpPr>
            <a:spLocks noChangeShapeType="1"/>
          </p:cNvSpPr>
          <p:nvPr/>
        </p:nvSpPr>
        <p:spPr bwMode="auto">
          <a:xfrm>
            <a:off x="6083300" y="3571875"/>
            <a:ext cx="504825"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7979" name="Line 43"/>
          <p:cNvSpPr>
            <a:spLocks noChangeShapeType="1"/>
          </p:cNvSpPr>
          <p:nvPr/>
        </p:nvSpPr>
        <p:spPr bwMode="auto">
          <a:xfrm flipV="1">
            <a:off x="6588125" y="2924175"/>
            <a:ext cx="647700" cy="6477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7980" name="Rectangle 44"/>
          <p:cNvSpPr>
            <a:spLocks noChangeArrowheads="1"/>
          </p:cNvSpPr>
          <p:nvPr/>
        </p:nvSpPr>
        <p:spPr bwMode="auto">
          <a:xfrm>
            <a:off x="5291138" y="2779713"/>
            <a:ext cx="539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a:latin typeface="Arial" charset="0"/>
              </a:rPr>
              <a:t>Cat</a:t>
            </a:r>
          </a:p>
        </p:txBody>
      </p:sp>
      <p:sp>
        <p:nvSpPr>
          <p:cNvPr id="167981" name="Rectangle 45"/>
          <p:cNvSpPr>
            <a:spLocks noChangeArrowheads="1"/>
          </p:cNvSpPr>
          <p:nvPr/>
        </p:nvSpPr>
        <p:spPr bwMode="auto">
          <a:xfrm>
            <a:off x="5219700" y="4364038"/>
            <a:ext cx="6032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a:latin typeface="Arial" charset="0"/>
              </a:rPr>
              <a:t>Dog</a:t>
            </a:r>
          </a:p>
        </p:txBody>
      </p:sp>
      <p:sp>
        <p:nvSpPr>
          <p:cNvPr id="167982" name="Rectangle 46"/>
          <p:cNvSpPr>
            <a:spLocks noChangeArrowheads="1"/>
          </p:cNvSpPr>
          <p:nvPr/>
        </p:nvSpPr>
        <p:spPr bwMode="auto">
          <a:xfrm>
            <a:off x="7235825" y="2779713"/>
            <a:ext cx="539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NZ">
                <a:latin typeface="Arial" charset="0"/>
              </a:rPr>
              <a:t>Rat</a:t>
            </a:r>
          </a:p>
        </p:txBody>
      </p:sp>
      <p:sp>
        <p:nvSpPr>
          <p:cNvPr id="167983" name="Rectangle 47"/>
          <p:cNvSpPr>
            <a:spLocks noChangeArrowheads="1"/>
          </p:cNvSpPr>
          <p:nvPr/>
        </p:nvSpPr>
        <p:spPr bwMode="auto">
          <a:xfrm>
            <a:off x="7307263" y="4724400"/>
            <a:ext cx="6413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NZ">
                <a:latin typeface="Arial" charset="0"/>
              </a:rPr>
              <a:t>Cow</a:t>
            </a:r>
          </a:p>
        </p:txBody>
      </p:sp>
      <p:sp>
        <p:nvSpPr>
          <p:cNvPr id="167984" name="Text Box 48"/>
          <p:cNvSpPr txBox="1">
            <a:spLocks noChangeArrowheads="1"/>
          </p:cNvSpPr>
          <p:nvPr/>
        </p:nvSpPr>
        <p:spPr bwMode="auto">
          <a:xfrm>
            <a:off x="5795963" y="3138488"/>
            <a:ext cx="279400"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1</a:t>
            </a:r>
          </a:p>
        </p:txBody>
      </p:sp>
      <p:sp>
        <p:nvSpPr>
          <p:cNvPr id="167985" name="Text Box 49"/>
          <p:cNvSpPr txBox="1">
            <a:spLocks noChangeArrowheads="1"/>
          </p:cNvSpPr>
          <p:nvPr/>
        </p:nvSpPr>
        <p:spPr bwMode="auto">
          <a:xfrm>
            <a:off x="6156325" y="3284538"/>
            <a:ext cx="306388"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r>
              <a:rPr lang="en-NZ" sz="1400">
                <a:latin typeface="Arial" charset="0"/>
              </a:rPr>
              <a:t>1</a:t>
            </a:r>
          </a:p>
        </p:txBody>
      </p:sp>
      <p:sp>
        <p:nvSpPr>
          <p:cNvPr id="167986" name="Text Box 50"/>
          <p:cNvSpPr txBox="1">
            <a:spLocks noChangeArrowheads="1"/>
          </p:cNvSpPr>
          <p:nvPr/>
        </p:nvSpPr>
        <p:spPr bwMode="auto">
          <a:xfrm>
            <a:off x="6659563" y="3051175"/>
            <a:ext cx="279400"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2</a:t>
            </a:r>
          </a:p>
        </p:txBody>
      </p:sp>
      <p:sp>
        <p:nvSpPr>
          <p:cNvPr id="167987" name="Text Box 51"/>
          <p:cNvSpPr txBox="1">
            <a:spLocks noChangeArrowheads="1"/>
          </p:cNvSpPr>
          <p:nvPr/>
        </p:nvSpPr>
        <p:spPr bwMode="auto">
          <a:xfrm>
            <a:off x="5803900" y="3859213"/>
            <a:ext cx="279400"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2</a:t>
            </a:r>
          </a:p>
        </p:txBody>
      </p:sp>
      <p:sp>
        <p:nvSpPr>
          <p:cNvPr id="167988" name="Text Box 52"/>
          <p:cNvSpPr txBox="1">
            <a:spLocks noChangeArrowheads="1"/>
          </p:cNvSpPr>
          <p:nvPr/>
        </p:nvSpPr>
        <p:spPr bwMode="auto">
          <a:xfrm>
            <a:off x="6948488" y="3859213"/>
            <a:ext cx="279400"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4</a:t>
            </a:r>
          </a:p>
        </p:txBody>
      </p:sp>
      <p:sp>
        <p:nvSpPr>
          <p:cNvPr id="167989" name="Rectangle 53"/>
          <p:cNvSpPr>
            <a:spLocks noChangeArrowheads="1"/>
          </p:cNvSpPr>
          <p:nvPr/>
        </p:nvSpPr>
        <p:spPr bwMode="auto">
          <a:xfrm>
            <a:off x="3509963" y="4179888"/>
            <a:ext cx="287337" cy="360362"/>
          </a:xfrm>
          <a:prstGeom prst="rect">
            <a:avLst/>
          </a:prstGeom>
          <a:noFill/>
          <a:ln w="28575">
            <a:solidFill>
              <a:srgbClr val="FF00FF"/>
            </a:solidFill>
            <a:miter lim="800000"/>
            <a:headEnd/>
            <a:tailEnd/>
          </a:ln>
          <a:effectLst/>
          <a:extLst>
            <a:ext uri="{909E8E84-426E-40dd-AFC4-6F175D3DCCD1}">
              <a14:hiddenFill xmlns="" xmlns:a14="http://schemas.microsoft.com/office/drawing/2010/main">
                <a:solidFill>
                  <a:srgbClr val="00CC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ctr">
            <a:spAutoFit/>
          </a:bodyPr>
          <a:lstStyle/>
          <a:p>
            <a:endParaRPr lang="en-US"/>
          </a:p>
        </p:txBody>
      </p:sp>
      <p:sp>
        <p:nvSpPr>
          <p:cNvPr id="167990" name="Line 54"/>
          <p:cNvSpPr>
            <a:spLocks noChangeShapeType="1"/>
          </p:cNvSpPr>
          <p:nvPr/>
        </p:nvSpPr>
        <p:spPr bwMode="auto">
          <a:xfrm flipH="1" flipV="1">
            <a:off x="6588125" y="3644900"/>
            <a:ext cx="936625" cy="1079500"/>
          </a:xfrm>
          <a:prstGeom prst="line">
            <a:avLst/>
          </a:prstGeom>
          <a:noFill/>
          <a:ln w="28575">
            <a:solidFill>
              <a:srgbClr val="FF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p>
        </p:txBody>
      </p:sp>
      <p:sp>
        <p:nvSpPr>
          <p:cNvPr id="167991" name="Line 55"/>
          <p:cNvSpPr>
            <a:spLocks noChangeShapeType="1"/>
          </p:cNvSpPr>
          <p:nvPr/>
        </p:nvSpPr>
        <p:spPr bwMode="auto">
          <a:xfrm flipV="1">
            <a:off x="6659563" y="2924175"/>
            <a:ext cx="649287" cy="649288"/>
          </a:xfrm>
          <a:prstGeom prst="line">
            <a:avLst/>
          </a:prstGeom>
          <a:noFill/>
          <a:ln w="28575">
            <a:solidFill>
              <a:srgbClr val="FF00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p>
        </p:txBody>
      </p:sp>
      <p:sp>
        <p:nvSpPr>
          <p:cNvPr id="22" name="Rectangle 21"/>
          <p:cNvSpPr/>
          <p:nvPr/>
        </p:nvSpPr>
        <p:spPr>
          <a:xfrm>
            <a:off x="-89116" y="6477920"/>
            <a:ext cx="9297058" cy="369332"/>
          </a:xfrm>
          <a:prstGeom prst="rect">
            <a:avLst/>
          </a:prstGeom>
        </p:spPr>
        <p:txBody>
          <a:bodyPr wrap="square">
            <a:spAutoFit/>
          </a:bodyPr>
          <a:lstStyle/>
          <a:p>
            <a:r>
              <a:rPr lang="en-US" dirty="0"/>
              <a:t>http://</a:t>
            </a:r>
            <a:r>
              <a:rPr lang="en-US" dirty="0" err="1"/>
              <a:t>www.allanwilsoncentre.ac.nz</a:t>
            </a:r>
            <a:r>
              <a:rPr lang="en-US" dirty="0"/>
              <a:t>/</a:t>
            </a:r>
            <a:r>
              <a:rPr lang="en-US" dirty="0" err="1"/>
              <a:t>massey</a:t>
            </a:r>
            <a:r>
              <a:rPr lang="en-US" dirty="0"/>
              <a:t>/</a:t>
            </a:r>
            <a:r>
              <a:rPr lang="en-US" dirty="0" err="1"/>
              <a:t>fms</a:t>
            </a:r>
            <a:r>
              <a:rPr lang="en-US" dirty="0"/>
              <a:t>/AWC/download/</a:t>
            </a:r>
            <a:r>
              <a:rPr lang="en-US" dirty="0" err="1" smtClean="0"/>
              <a:t>SK_DistanceBasedMethods.ppt</a:t>
            </a:r>
            <a:endParaRPr lang="en-US" dirty="0"/>
          </a:p>
        </p:txBody>
      </p:sp>
    </p:spTree>
    <p:extLst>
      <p:ext uri="{BB962C8B-B14F-4D97-AF65-F5344CB8AC3E}">
        <p14:creationId xmlns:p14="http://schemas.microsoft.com/office/powerpoint/2010/main" val="2399091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7939" name="Group 3"/>
          <p:cNvGraphicFramePr>
            <a:graphicFrameLocks noGrp="1"/>
          </p:cNvGraphicFramePr>
          <p:nvPr>
            <p:extLst>
              <p:ext uri="{D42A27DB-BD31-4B8C-83A1-F6EECF244321}">
                <p14:modId xmlns:p14="http://schemas.microsoft.com/office/powerpoint/2010/main" val="494075996"/>
              </p:ext>
            </p:extLst>
          </p:nvPr>
        </p:nvGraphicFramePr>
        <p:xfrm>
          <a:off x="1403350" y="219975"/>
          <a:ext cx="2808288" cy="1944688"/>
        </p:xfrm>
        <a:graphic>
          <a:graphicData uri="http://schemas.openxmlformats.org/drawingml/2006/table">
            <a:tbl>
              <a:tblPr/>
              <a:tblGrid>
                <a:gridCol w="701675"/>
                <a:gridCol w="703263"/>
                <a:gridCol w="700087"/>
                <a:gridCol w="703263"/>
              </a:tblGrid>
              <a:tr h="5032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a:ln>
                            <a:noFill/>
                          </a:ln>
                          <a:solidFill>
                            <a:schemeClr val="tx1"/>
                          </a:solidFill>
                          <a:effectLst/>
                          <a:latin typeface="Arial" charset="0"/>
                          <a:ea typeface="ＭＳ Ｐゴシック" charset="0"/>
                          <a:cs typeface="Arial" charset="0"/>
                        </a:rPr>
                        <a:t>Cat</a:t>
                      </a:r>
                    </a:p>
                  </a:txBody>
                  <a:tcPr horzOverflow="overflow">
                    <a:lnL w="12700" cap="flat" cmpd="sng" algn="ctr">
                      <a:solidFill>
                        <a:schemeClr val="tx1"/>
                      </a:solidFill>
                      <a:prstDash val="solid"/>
                      <a:round/>
                      <a:headEnd type="none" w="med" len="med"/>
                      <a:tailEnd type="none" w="med" len="med"/>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Rat</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3</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a:ln>
                            <a:noFill/>
                          </a:ln>
                          <a:solidFill>
                            <a:schemeClr val="tx1"/>
                          </a:solidFill>
                          <a:effectLst/>
                          <a:latin typeface="Arial" charset="0"/>
                          <a:ea typeface="ＭＳ Ｐゴシック" charset="0"/>
                          <a:cs typeface="Arial" charset="0"/>
                        </a:rPr>
                        <a:t>Rat</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a:ln>
                            <a:noFill/>
                          </a:ln>
                          <a:solidFill>
                            <a:schemeClr val="tx1"/>
                          </a:solidFill>
                          <a:effectLst/>
                          <a:latin typeface="Arial" charset="0"/>
                          <a:ea typeface="ＭＳ Ｐゴシック" charset="0"/>
                          <a:cs typeface="Arial" charset="0"/>
                        </a:rPr>
                        <a:t>4</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5</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a:noFill/>
                    </a:lnT>
                    <a:lnB>
                      <a:noFill/>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Cow</a:t>
                      </a:r>
                    </a:p>
                  </a:txBody>
                  <a:tcP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6</a:t>
                      </a:r>
                    </a:p>
                  </a:txBody>
                  <a:tcPr horzOverflow="overflow">
                    <a:lnL w="12700" cap="flat" cmpd="sng" algn="ctr">
                      <a:solidFill>
                        <a:schemeClr val="tx1"/>
                      </a:solidFill>
                      <a:prstDash val="solid"/>
                      <a:round/>
                      <a:headEnd type="none" w="med" len="med"/>
                      <a:tailEnd type="none" w="med" len="med"/>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7</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a:ln>
                            <a:noFill/>
                          </a:ln>
                          <a:solidFill>
                            <a:schemeClr val="tx1"/>
                          </a:solidFill>
                          <a:effectLst/>
                          <a:latin typeface="Arial" charset="0"/>
                          <a:ea typeface="ＭＳ Ｐゴシック" charset="0"/>
                          <a:cs typeface="Arial" charset="0"/>
                        </a:rPr>
                        <a:t>6</a:t>
                      </a:r>
                    </a:p>
                  </a:txBody>
                  <a:tcPr horzOverflow="overflow">
                    <a:lnL>
                      <a:noFill/>
                    </a:lnL>
                    <a:lnR cap="flat">
                      <a:noFill/>
                    </a:lnR>
                    <a:lnT>
                      <a:noFill/>
                    </a:lnT>
                    <a:lnB cap="flat">
                      <a:noFill/>
                    </a:lnB>
                    <a:lnTlToBr>
                      <a:noFill/>
                    </a:lnTlToBr>
                    <a:lnBlToTr>
                      <a:noFill/>
                    </a:lnBlToTr>
                    <a:noFill/>
                  </a:tcPr>
                </a:tc>
              </a:tr>
            </a:tbl>
          </a:graphicData>
        </a:graphic>
      </p:graphicFrame>
      <p:grpSp>
        <p:nvGrpSpPr>
          <p:cNvPr id="5" name="Group 4"/>
          <p:cNvGrpSpPr/>
          <p:nvPr/>
        </p:nvGrpSpPr>
        <p:grpSpPr>
          <a:xfrm>
            <a:off x="4356100" y="291413"/>
            <a:ext cx="3592513" cy="2311400"/>
            <a:chOff x="4356100" y="962690"/>
            <a:chExt cx="3592513" cy="2311400"/>
          </a:xfrm>
        </p:grpSpPr>
        <p:sp>
          <p:nvSpPr>
            <p:cNvPr id="167974" name="Line 38"/>
            <p:cNvSpPr>
              <a:spLocks noChangeShapeType="1"/>
            </p:cNvSpPr>
            <p:nvPr/>
          </p:nvSpPr>
          <p:spPr bwMode="auto">
            <a:xfrm>
              <a:off x="4356100" y="1970752"/>
              <a:ext cx="863600" cy="0"/>
            </a:xfrm>
            <a:prstGeom prst="line">
              <a:avLst/>
            </a:prstGeom>
            <a:noFill/>
            <a:ln w="76200">
              <a:solidFill>
                <a:schemeClr val="tx1"/>
              </a:solidFill>
              <a:round/>
              <a:headEnd/>
              <a:tailEnd type="stealth" w="lg"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nvGrpSpPr>
            <p:cNvPr id="4" name="Group 3"/>
            <p:cNvGrpSpPr/>
            <p:nvPr/>
          </p:nvGrpSpPr>
          <p:grpSpPr>
            <a:xfrm>
              <a:off x="5219700" y="962690"/>
              <a:ext cx="2728913" cy="2311400"/>
              <a:chOff x="5219700" y="962690"/>
              <a:chExt cx="2728913" cy="2311400"/>
            </a:xfrm>
          </p:grpSpPr>
          <p:sp>
            <p:nvSpPr>
              <p:cNvPr id="167975" name="Line 39"/>
              <p:cNvSpPr>
                <a:spLocks noChangeShapeType="1"/>
              </p:cNvSpPr>
              <p:nvPr/>
            </p:nvSpPr>
            <p:spPr bwMode="auto">
              <a:xfrm>
                <a:off x="5722938" y="1394490"/>
                <a:ext cx="360362" cy="36036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7976" name="Line 40"/>
              <p:cNvSpPr>
                <a:spLocks noChangeShapeType="1"/>
              </p:cNvSpPr>
              <p:nvPr/>
            </p:nvSpPr>
            <p:spPr bwMode="auto">
              <a:xfrm flipH="1">
                <a:off x="5580063" y="1754852"/>
                <a:ext cx="503237" cy="792163"/>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7977" name="Line 41"/>
              <p:cNvSpPr>
                <a:spLocks noChangeShapeType="1"/>
              </p:cNvSpPr>
              <p:nvPr/>
            </p:nvSpPr>
            <p:spPr bwMode="auto">
              <a:xfrm>
                <a:off x="6588125" y="1754852"/>
                <a:ext cx="1008063" cy="1152525"/>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7978" name="Line 42"/>
              <p:cNvSpPr>
                <a:spLocks noChangeShapeType="1"/>
              </p:cNvSpPr>
              <p:nvPr/>
            </p:nvSpPr>
            <p:spPr bwMode="auto">
              <a:xfrm>
                <a:off x="6083300" y="1754852"/>
                <a:ext cx="504825"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7979" name="Line 43"/>
              <p:cNvSpPr>
                <a:spLocks noChangeShapeType="1"/>
              </p:cNvSpPr>
              <p:nvPr/>
            </p:nvSpPr>
            <p:spPr bwMode="auto">
              <a:xfrm flipV="1">
                <a:off x="6588125" y="1107152"/>
                <a:ext cx="647700" cy="6477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7980" name="Rectangle 44"/>
              <p:cNvSpPr>
                <a:spLocks noChangeArrowheads="1"/>
              </p:cNvSpPr>
              <p:nvPr/>
            </p:nvSpPr>
            <p:spPr bwMode="auto">
              <a:xfrm>
                <a:off x="5291138" y="962690"/>
                <a:ext cx="539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dirty="0" smtClean="0">
                    <a:latin typeface="Arial" charset="0"/>
                  </a:rPr>
                  <a:t>Cat</a:t>
                </a:r>
                <a:endParaRPr lang="en-NZ" dirty="0">
                  <a:latin typeface="Arial" charset="0"/>
                </a:endParaRPr>
              </a:p>
            </p:txBody>
          </p:sp>
          <p:sp>
            <p:nvSpPr>
              <p:cNvPr id="167981" name="Rectangle 45"/>
              <p:cNvSpPr>
                <a:spLocks noChangeArrowheads="1"/>
              </p:cNvSpPr>
              <p:nvPr/>
            </p:nvSpPr>
            <p:spPr bwMode="auto">
              <a:xfrm>
                <a:off x="5219700" y="2547015"/>
                <a:ext cx="6032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a:latin typeface="Arial" charset="0"/>
                  </a:rPr>
                  <a:t>Dog</a:t>
                </a:r>
              </a:p>
            </p:txBody>
          </p:sp>
          <p:sp>
            <p:nvSpPr>
              <p:cNvPr id="167982" name="Rectangle 46"/>
              <p:cNvSpPr>
                <a:spLocks noChangeArrowheads="1"/>
              </p:cNvSpPr>
              <p:nvPr/>
            </p:nvSpPr>
            <p:spPr bwMode="auto">
              <a:xfrm>
                <a:off x="7235825" y="962690"/>
                <a:ext cx="539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NZ" dirty="0" smtClean="0">
                    <a:latin typeface="Arial" charset="0"/>
                  </a:rPr>
                  <a:t>Rat</a:t>
                </a:r>
                <a:endParaRPr lang="en-NZ" dirty="0">
                  <a:latin typeface="Arial" charset="0"/>
                </a:endParaRPr>
              </a:p>
            </p:txBody>
          </p:sp>
          <p:sp>
            <p:nvSpPr>
              <p:cNvPr id="167983" name="Rectangle 47"/>
              <p:cNvSpPr>
                <a:spLocks noChangeArrowheads="1"/>
              </p:cNvSpPr>
              <p:nvPr/>
            </p:nvSpPr>
            <p:spPr bwMode="auto">
              <a:xfrm>
                <a:off x="7307263" y="2907377"/>
                <a:ext cx="6413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NZ">
                    <a:latin typeface="Arial" charset="0"/>
                  </a:rPr>
                  <a:t>Cow</a:t>
                </a:r>
              </a:p>
            </p:txBody>
          </p:sp>
          <p:sp>
            <p:nvSpPr>
              <p:cNvPr id="167984" name="Text Box 48"/>
              <p:cNvSpPr txBox="1">
                <a:spLocks noChangeArrowheads="1"/>
              </p:cNvSpPr>
              <p:nvPr/>
            </p:nvSpPr>
            <p:spPr bwMode="auto">
              <a:xfrm>
                <a:off x="5795963" y="1321465"/>
                <a:ext cx="279400"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1</a:t>
                </a:r>
              </a:p>
            </p:txBody>
          </p:sp>
          <p:sp>
            <p:nvSpPr>
              <p:cNvPr id="167985" name="Text Box 49"/>
              <p:cNvSpPr txBox="1">
                <a:spLocks noChangeArrowheads="1"/>
              </p:cNvSpPr>
              <p:nvPr/>
            </p:nvSpPr>
            <p:spPr bwMode="auto">
              <a:xfrm>
                <a:off x="6156325" y="1467515"/>
                <a:ext cx="306388"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r>
                  <a:rPr lang="en-NZ" sz="1400">
                    <a:latin typeface="Arial" charset="0"/>
                  </a:rPr>
                  <a:t>1</a:t>
                </a:r>
              </a:p>
            </p:txBody>
          </p:sp>
          <p:sp>
            <p:nvSpPr>
              <p:cNvPr id="167986" name="Text Box 50"/>
              <p:cNvSpPr txBox="1">
                <a:spLocks noChangeArrowheads="1"/>
              </p:cNvSpPr>
              <p:nvPr/>
            </p:nvSpPr>
            <p:spPr bwMode="auto">
              <a:xfrm>
                <a:off x="6659563" y="1234152"/>
                <a:ext cx="279400"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2</a:t>
                </a:r>
              </a:p>
            </p:txBody>
          </p:sp>
          <p:sp>
            <p:nvSpPr>
              <p:cNvPr id="167987" name="Text Box 51"/>
              <p:cNvSpPr txBox="1">
                <a:spLocks noChangeArrowheads="1"/>
              </p:cNvSpPr>
              <p:nvPr/>
            </p:nvSpPr>
            <p:spPr bwMode="auto">
              <a:xfrm>
                <a:off x="5803900" y="2042190"/>
                <a:ext cx="279400"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2</a:t>
                </a:r>
              </a:p>
            </p:txBody>
          </p:sp>
          <p:sp>
            <p:nvSpPr>
              <p:cNvPr id="167988" name="Text Box 52"/>
              <p:cNvSpPr txBox="1">
                <a:spLocks noChangeArrowheads="1"/>
              </p:cNvSpPr>
              <p:nvPr/>
            </p:nvSpPr>
            <p:spPr bwMode="auto">
              <a:xfrm>
                <a:off x="6948488" y="2042190"/>
                <a:ext cx="279400"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4</a:t>
                </a:r>
              </a:p>
            </p:txBody>
          </p:sp>
        </p:grpSp>
      </p:grpSp>
      <p:graphicFrame>
        <p:nvGraphicFramePr>
          <p:cNvPr id="28" name="Group 3"/>
          <p:cNvGraphicFramePr>
            <a:graphicFrameLocks noGrp="1"/>
          </p:cNvGraphicFramePr>
          <p:nvPr>
            <p:extLst>
              <p:ext uri="{D42A27DB-BD31-4B8C-83A1-F6EECF244321}">
                <p14:modId xmlns:p14="http://schemas.microsoft.com/office/powerpoint/2010/main" val="1305088634"/>
              </p:ext>
            </p:extLst>
          </p:nvPr>
        </p:nvGraphicFramePr>
        <p:xfrm>
          <a:off x="1396990" y="4200452"/>
          <a:ext cx="2808288" cy="1944688"/>
        </p:xfrm>
        <a:graphic>
          <a:graphicData uri="http://schemas.openxmlformats.org/drawingml/2006/table">
            <a:tbl>
              <a:tblPr/>
              <a:tblGrid>
                <a:gridCol w="701675"/>
                <a:gridCol w="703263"/>
                <a:gridCol w="700087"/>
                <a:gridCol w="703263"/>
              </a:tblGrid>
              <a:tr h="5032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smtClean="0">
                          <a:ln>
                            <a:noFill/>
                          </a:ln>
                          <a:solidFill>
                            <a:schemeClr val="tx1"/>
                          </a:solidFill>
                          <a:effectLst/>
                          <a:latin typeface="Arial" charset="0"/>
                          <a:ea typeface="ＭＳ Ｐゴシック" charset="0"/>
                          <a:cs typeface="Arial" charset="0"/>
                        </a:rPr>
                        <a:t>Rat</a:t>
                      </a:r>
                      <a:endParaRPr kumimoji="0" lang="en-NZ" sz="1800" b="0" i="0" u="none" strike="noStrike" cap="none" normalizeH="0" baseline="0" dirty="0">
                        <a:ln>
                          <a:noFill/>
                        </a:ln>
                        <a:solidFill>
                          <a:schemeClr val="tx1"/>
                        </a:solidFill>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smtClean="0">
                          <a:ln>
                            <a:noFill/>
                          </a:ln>
                          <a:solidFill>
                            <a:schemeClr val="tx1"/>
                          </a:solidFill>
                          <a:effectLst/>
                          <a:latin typeface="Arial" charset="0"/>
                          <a:ea typeface="ＭＳ Ｐゴシック" charset="0"/>
                          <a:cs typeface="Arial" charset="0"/>
                        </a:rPr>
                        <a:t>Cat</a:t>
                      </a:r>
                      <a:endParaRPr kumimoji="0" lang="en-NZ" sz="1800" b="0" i="0" u="none" strike="noStrike" cap="none" normalizeH="0" baseline="0" dirty="0">
                        <a:ln>
                          <a:noFill/>
                        </a:ln>
                        <a:solidFill>
                          <a:schemeClr val="tx1"/>
                        </a:solidFill>
                        <a:effectLst/>
                        <a:latin typeface="Arial" charset="0"/>
                        <a:ea typeface="ＭＳ Ｐゴシック" charset="0"/>
                        <a:cs typeface="Arial" charset="0"/>
                      </a:endParaRP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3</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smtClean="0">
                          <a:ln>
                            <a:noFill/>
                          </a:ln>
                          <a:solidFill>
                            <a:schemeClr val="tx1"/>
                          </a:solidFill>
                          <a:effectLst/>
                          <a:latin typeface="Arial" charset="0"/>
                          <a:ea typeface="ＭＳ Ｐゴシック" charset="0"/>
                          <a:cs typeface="Arial" charset="0"/>
                        </a:rPr>
                        <a:t>Cat</a:t>
                      </a:r>
                      <a:endParaRPr kumimoji="0" lang="en-NZ" sz="1800" b="0" i="0" u="none" strike="noStrike" cap="none" normalizeH="0" baseline="0" dirty="0">
                        <a:ln>
                          <a:noFill/>
                        </a:ln>
                        <a:solidFill>
                          <a:schemeClr val="tx1"/>
                        </a:solidFill>
                        <a:effectLst/>
                        <a:latin typeface="Arial" charset="0"/>
                        <a:ea typeface="ＭＳ Ｐゴシック" charset="0"/>
                        <a:cs typeface="Arial" charset="0"/>
                      </a:endParaRP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4</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5</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a:noFill/>
                    </a:lnT>
                    <a:lnB>
                      <a:noFill/>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Cow</a:t>
                      </a:r>
                    </a:p>
                  </a:txBody>
                  <a:tcP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6</a:t>
                      </a:r>
                    </a:p>
                  </a:txBody>
                  <a:tcPr horzOverflow="overflow">
                    <a:lnL w="12700" cap="flat" cmpd="sng" algn="ctr">
                      <a:solidFill>
                        <a:schemeClr val="tx1"/>
                      </a:solidFill>
                      <a:prstDash val="solid"/>
                      <a:round/>
                      <a:headEnd type="none" w="med" len="med"/>
                      <a:tailEnd type="none" w="med" len="med"/>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7</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a:ln>
                            <a:noFill/>
                          </a:ln>
                          <a:solidFill>
                            <a:schemeClr val="tx1"/>
                          </a:solidFill>
                          <a:effectLst/>
                          <a:latin typeface="Arial" charset="0"/>
                          <a:ea typeface="ＭＳ Ｐゴシック" charset="0"/>
                          <a:cs typeface="Arial" charset="0"/>
                        </a:rPr>
                        <a:t>6</a:t>
                      </a:r>
                    </a:p>
                  </a:txBody>
                  <a:tcPr horzOverflow="overflow">
                    <a:lnL>
                      <a:noFill/>
                    </a:lnL>
                    <a:lnR cap="flat">
                      <a:noFill/>
                    </a:lnR>
                    <a:lnT>
                      <a:noFill/>
                    </a:lnT>
                    <a:lnB cap="flat">
                      <a:noFill/>
                    </a:lnB>
                    <a:lnTlToBr>
                      <a:noFill/>
                    </a:lnTlToBr>
                    <a:lnBlToTr>
                      <a:noFill/>
                    </a:lnBlToTr>
                    <a:noFill/>
                  </a:tcPr>
                </a:tc>
              </a:tr>
            </a:tbl>
          </a:graphicData>
        </a:graphic>
      </p:graphicFrame>
      <p:grpSp>
        <p:nvGrpSpPr>
          <p:cNvPr id="30" name="Group 29"/>
          <p:cNvGrpSpPr/>
          <p:nvPr/>
        </p:nvGrpSpPr>
        <p:grpSpPr>
          <a:xfrm>
            <a:off x="4349740" y="4271890"/>
            <a:ext cx="3674438" cy="2344797"/>
            <a:chOff x="4356100" y="962690"/>
            <a:chExt cx="3674438" cy="2344797"/>
          </a:xfrm>
        </p:grpSpPr>
        <p:sp>
          <p:nvSpPr>
            <p:cNvPr id="31" name="Line 38"/>
            <p:cNvSpPr>
              <a:spLocks noChangeShapeType="1"/>
            </p:cNvSpPr>
            <p:nvPr/>
          </p:nvSpPr>
          <p:spPr bwMode="auto">
            <a:xfrm>
              <a:off x="4356100" y="1970752"/>
              <a:ext cx="863600" cy="0"/>
            </a:xfrm>
            <a:prstGeom prst="line">
              <a:avLst/>
            </a:prstGeom>
            <a:noFill/>
            <a:ln w="76200">
              <a:solidFill>
                <a:schemeClr val="tx1"/>
              </a:solidFill>
              <a:round/>
              <a:headEnd/>
              <a:tailEnd type="stealth" w="lg"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2000"/>
            </a:p>
          </p:txBody>
        </p:sp>
        <p:grpSp>
          <p:nvGrpSpPr>
            <p:cNvPr id="32" name="Group 31"/>
            <p:cNvGrpSpPr/>
            <p:nvPr/>
          </p:nvGrpSpPr>
          <p:grpSpPr>
            <a:xfrm>
              <a:off x="5219700" y="962690"/>
              <a:ext cx="2810838" cy="2344797"/>
              <a:chOff x="5219700" y="962690"/>
              <a:chExt cx="2810838" cy="2344797"/>
            </a:xfrm>
          </p:grpSpPr>
          <p:sp>
            <p:nvSpPr>
              <p:cNvPr id="33" name="Line 39"/>
              <p:cNvSpPr>
                <a:spLocks noChangeShapeType="1"/>
              </p:cNvSpPr>
              <p:nvPr/>
            </p:nvSpPr>
            <p:spPr bwMode="auto">
              <a:xfrm>
                <a:off x="5722938" y="1394490"/>
                <a:ext cx="360362" cy="36036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2000"/>
              </a:p>
            </p:txBody>
          </p:sp>
          <p:sp>
            <p:nvSpPr>
              <p:cNvPr id="34" name="Line 40"/>
              <p:cNvSpPr>
                <a:spLocks noChangeShapeType="1"/>
              </p:cNvSpPr>
              <p:nvPr/>
            </p:nvSpPr>
            <p:spPr bwMode="auto">
              <a:xfrm flipH="1">
                <a:off x="5580063" y="1754852"/>
                <a:ext cx="503237" cy="792163"/>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2000"/>
              </a:p>
            </p:txBody>
          </p:sp>
          <p:sp>
            <p:nvSpPr>
              <p:cNvPr id="35" name="Line 41"/>
              <p:cNvSpPr>
                <a:spLocks noChangeShapeType="1"/>
              </p:cNvSpPr>
              <p:nvPr/>
            </p:nvSpPr>
            <p:spPr bwMode="auto">
              <a:xfrm>
                <a:off x="6588125" y="1754852"/>
                <a:ext cx="1008063" cy="1152525"/>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2000"/>
              </a:p>
            </p:txBody>
          </p:sp>
          <p:sp>
            <p:nvSpPr>
              <p:cNvPr id="36" name="Line 42"/>
              <p:cNvSpPr>
                <a:spLocks noChangeShapeType="1"/>
              </p:cNvSpPr>
              <p:nvPr/>
            </p:nvSpPr>
            <p:spPr bwMode="auto">
              <a:xfrm>
                <a:off x="6083300" y="1754852"/>
                <a:ext cx="504825"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2000"/>
              </a:p>
            </p:txBody>
          </p:sp>
          <p:sp>
            <p:nvSpPr>
              <p:cNvPr id="37" name="Line 43"/>
              <p:cNvSpPr>
                <a:spLocks noChangeShapeType="1"/>
              </p:cNvSpPr>
              <p:nvPr/>
            </p:nvSpPr>
            <p:spPr bwMode="auto">
              <a:xfrm flipV="1">
                <a:off x="6588125" y="1107152"/>
                <a:ext cx="647700" cy="6477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2000"/>
              </a:p>
            </p:txBody>
          </p:sp>
          <p:sp>
            <p:nvSpPr>
              <p:cNvPr id="38" name="Rectangle 44"/>
              <p:cNvSpPr>
                <a:spLocks noChangeArrowheads="1"/>
              </p:cNvSpPr>
              <p:nvPr/>
            </p:nvSpPr>
            <p:spPr bwMode="auto">
              <a:xfrm>
                <a:off x="5291138" y="962690"/>
                <a:ext cx="583789"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sz="2000" dirty="0">
                    <a:latin typeface="Arial" charset="0"/>
                  </a:rPr>
                  <a:t>R</a:t>
                </a:r>
                <a:r>
                  <a:rPr lang="en-NZ" sz="2000" dirty="0" smtClean="0">
                    <a:latin typeface="Arial" charset="0"/>
                  </a:rPr>
                  <a:t>at</a:t>
                </a:r>
                <a:endParaRPr lang="en-NZ" sz="2000" dirty="0">
                  <a:latin typeface="Arial" charset="0"/>
                </a:endParaRPr>
              </a:p>
            </p:txBody>
          </p:sp>
          <p:sp>
            <p:nvSpPr>
              <p:cNvPr id="39" name="Rectangle 45"/>
              <p:cNvSpPr>
                <a:spLocks noChangeArrowheads="1"/>
              </p:cNvSpPr>
              <p:nvPr/>
            </p:nvSpPr>
            <p:spPr bwMode="auto">
              <a:xfrm>
                <a:off x="5219700" y="2547015"/>
                <a:ext cx="655172"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sz="2000">
                    <a:latin typeface="Arial" charset="0"/>
                  </a:rPr>
                  <a:t>Dog</a:t>
                </a:r>
              </a:p>
            </p:txBody>
          </p:sp>
          <p:sp>
            <p:nvSpPr>
              <p:cNvPr id="40" name="Rectangle 46"/>
              <p:cNvSpPr>
                <a:spLocks noChangeArrowheads="1"/>
              </p:cNvSpPr>
              <p:nvPr/>
            </p:nvSpPr>
            <p:spPr bwMode="auto">
              <a:xfrm>
                <a:off x="7235825" y="962690"/>
                <a:ext cx="583789"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NZ" sz="2000" dirty="0">
                    <a:latin typeface="Arial" charset="0"/>
                  </a:rPr>
                  <a:t>C</a:t>
                </a:r>
                <a:r>
                  <a:rPr lang="en-NZ" sz="2000" dirty="0" smtClean="0">
                    <a:latin typeface="Arial" charset="0"/>
                  </a:rPr>
                  <a:t>at</a:t>
                </a:r>
                <a:endParaRPr lang="en-NZ" sz="2000" dirty="0">
                  <a:latin typeface="Arial" charset="0"/>
                </a:endParaRPr>
              </a:p>
            </p:txBody>
          </p:sp>
          <p:sp>
            <p:nvSpPr>
              <p:cNvPr id="41" name="Rectangle 47"/>
              <p:cNvSpPr>
                <a:spLocks noChangeArrowheads="1"/>
              </p:cNvSpPr>
              <p:nvPr/>
            </p:nvSpPr>
            <p:spPr bwMode="auto">
              <a:xfrm>
                <a:off x="7307263" y="2907377"/>
                <a:ext cx="723275"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NZ" sz="2000">
                    <a:latin typeface="Arial" charset="0"/>
                  </a:rPr>
                  <a:t>Cow</a:t>
                </a:r>
              </a:p>
            </p:txBody>
          </p:sp>
          <p:sp>
            <p:nvSpPr>
              <p:cNvPr id="42" name="Text Box 48"/>
              <p:cNvSpPr txBox="1">
                <a:spLocks noChangeArrowheads="1"/>
              </p:cNvSpPr>
              <p:nvPr/>
            </p:nvSpPr>
            <p:spPr bwMode="auto">
              <a:xfrm>
                <a:off x="5795963" y="1321465"/>
                <a:ext cx="295872" cy="340735"/>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600">
                    <a:latin typeface="Arial" charset="0"/>
                  </a:rPr>
                  <a:t>1</a:t>
                </a:r>
              </a:p>
            </p:txBody>
          </p:sp>
          <p:sp>
            <p:nvSpPr>
              <p:cNvPr id="43" name="Text Box 49"/>
              <p:cNvSpPr txBox="1">
                <a:spLocks noChangeArrowheads="1"/>
              </p:cNvSpPr>
              <p:nvPr/>
            </p:nvSpPr>
            <p:spPr bwMode="auto">
              <a:xfrm>
                <a:off x="6156325" y="1467515"/>
                <a:ext cx="306388" cy="340735"/>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r>
                  <a:rPr lang="en-NZ" sz="1600">
                    <a:latin typeface="Arial" charset="0"/>
                  </a:rPr>
                  <a:t>1</a:t>
                </a:r>
              </a:p>
            </p:txBody>
          </p:sp>
          <p:sp>
            <p:nvSpPr>
              <p:cNvPr id="44" name="Text Box 50"/>
              <p:cNvSpPr txBox="1">
                <a:spLocks noChangeArrowheads="1"/>
              </p:cNvSpPr>
              <p:nvPr/>
            </p:nvSpPr>
            <p:spPr bwMode="auto">
              <a:xfrm>
                <a:off x="6659563" y="1234152"/>
                <a:ext cx="295872" cy="340735"/>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600">
                    <a:latin typeface="Arial" charset="0"/>
                  </a:rPr>
                  <a:t>2</a:t>
                </a:r>
              </a:p>
            </p:txBody>
          </p:sp>
          <p:sp>
            <p:nvSpPr>
              <p:cNvPr id="45" name="Text Box 51"/>
              <p:cNvSpPr txBox="1">
                <a:spLocks noChangeArrowheads="1"/>
              </p:cNvSpPr>
              <p:nvPr/>
            </p:nvSpPr>
            <p:spPr bwMode="auto">
              <a:xfrm>
                <a:off x="5803900" y="2042190"/>
                <a:ext cx="295872" cy="340735"/>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600">
                    <a:latin typeface="Arial" charset="0"/>
                  </a:rPr>
                  <a:t>2</a:t>
                </a:r>
              </a:p>
            </p:txBody>
          </p:sp>
          <p:sp>
            <p:nvSpPr>
              <p:cNvPr id="46" name="Text Box 52"/>
              <p:cNvSpPr txBox="1">
                <a:spLocks noChangeArrowheads="1"/>
              </p:cNvSpPr>
              <p:nvPr/>
            </p:nvSpPr>
            <p:spPr bwMode="auto">
              <a:xfrm>
                <a:off x="6948488" y="2042190"/>
                <a:ext cx="295872" cy="340735"/>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600">
                    <a:latin typeface="Arial" charset="0"/>
                  </a:rPr>
                  <a:t>4</a:t>
                </a:r>
              </a:p>
            </p:txBody>
          </p:sp>
        </p:grpSp>
      </p:grpSp>
    </p:spTree>
    <p:extLst>
      <p:ext uri="{BB962C8B-B14F-4D97-AF65-F5344CB8AC3E}">
        <p14:creationId xmlns:p14="http://schemas.microsoft.com/office/powerpoint/2010/main" val="5106350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7939" name="Group 3"/>
          <p:cNvGraphicFramePr>
            <a:graphicFrameLocks noGrp="1"/>
          </p:cNvGraphicFramePr>
          <p:nvPr>
            <p:extLst>
              <p:ext uri="{D42A27DB-BD31-4B8C-83A1-F6EECF244321}">
                <p14:modId xmlns:p14="http://schemas.microsoft.com/office/powerpoint/2010/main" val="149254202"/>
              </p:ext>
            </p:extLst>
          </p:nvPr>
        </p:nvGraphicFramePr>
        <p:xfrm>
          <a:off x="2405890" y="119703"/>
          <a:ext cx="2808288" cy="1944688"/>
        </p:xfrm>
        <a:graphic>
          <a:graphicData uri="http://schemas.openxmlformats.org/drawingml/2006/table">
            <a:tbl>
              <a:tblPr/>
              <a:tblGrid>
                <a:gridCol w="701675"/>
                <a:gridCol w="703263"/>
                <a:gridCol w="700087"/>
                <a:gridCol w="703263"/>
              </a:tblGrid>
              <a:tr h="5032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a:ln>
                            <a:noFill/>
                          </a:ln>
                          <a:solidFill>
                            <a:schemeClr val="tx1"/>
                          </a:solidFill>
                          <a:effectLst/>
                          <a:latin typeface="Arial" charset="0"/>
                          <a:ea typeface="ＭＳ Ｐゴシック" charset="0"/>
                          <a:cs typeface="Arial" charset="0"/>
                        </a:rPr>
                        <a:t>Cat</a:t>
                      </a:r>
                    </a:p>
                  </a:txBody>
                  <a:tcPr horzOverflow="overflow">
                    <a:lnL w="12700" cap="flat" cmpd="sng" algn="ctr">
                      <a:solidFill>
                        <a:schemeClr val="tx1"/>
                      </a:solidFill>
                      <a:prstDash val="solid"/>
                      <a:round/>
                      <a:headEnd type="none" w="med" len="med"/>
                      <a:tailEnd type="none" w="med" len="med"/>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Rat</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a:ln>
                            <a:noFill/>
                          </a:ln>
                          <a:solidFill>
                            <a:schemeClr val="tx1"/>
                          </a:solidFill>
                          <a:effectLst/>
                          <a:latin typeface="Arial" charset="0"/>
                          <a:ea typeface="ＭＳ Ｐゴシック" charset="0"/>
                          <a:cs typeface="Arial" charset="0"/>
                        </a:rPr>
                        <a:t>3</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a:ln>
                            <a:noFill/>
                          </a:ln>
                          <a:solidFill>
                            <a:schemeClr val="tx1"/>
                          </a:solidFill>
                          <a:effectLst/>
                          <a:latin typeface="Arial" charset="0"/>
                          <a:ea typeface="ＭＳ Ｐゴシック" charset="0"/>
                          <a:cs typeface="Arial" charset="0"/>
                        </a:rPr>
                        <a:t>Rat</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a:ln>
                            <a:noFill/>
                          </a:ln>
                          <a:solidFill>
                            <a:schemeClr val="tx1"/>
                          </a:solidFill>
                          <a:effectLst/>
                          <a:latin typeface="Arial" charset="0"/>
                          <a:ea typeface="ＭＳ Ｐゴシック" charset="0"/>
                          <a:cs typeface="Arial" charset="0"/>
                        </a:rPr>
                        <a:t>4</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5</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a:noFill/>
                    </a:lnT>
                    <a:lnB>
                      <a:noFill/>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Cow</a:t>
                      </a:r>
                    </a:p>
                  </a:txBody>
                  <a:tcP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a:ln>
                            <a:noFill/>
                          </a:ln>
                          <a:solidFill>
                            <a:schemeClr val="tx1"/>
                          </a:solidFill>
                          <a:effectLst/>
                          <a:latin typeface="Arial" charset="0"/>
                          <a:ea typeface="ＭＳ Ｐゴシック" charset="0"/>
                          <a:cs typeface="Arial" charset="0"/>
                        </a:rPr>
                        <a:t>6</a:t>
                      </a:r>
                    </a:p>
                  </a:txBody>
                  <a:tcPr horzOverflow="overflow">
                    <a:lnL w="12700" cap="flat" cmpd="sng" algn="ctr">
                      <a:solidFill>
                        <a:schemeClr val="tx1"/>
                      </a:solidFill>
                      <a:prstDash val="solid"/>
                      <a:round/>
                      <a:headEnd type="none" w="med" len="med"/>
                      <a:tailEnd type="none" w="med" len="med"/>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7</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a:ln>
                            <a:noFill/>
                          </a:ln>
                          <a:solidFill>
                            <a:schemeClr val="tx1"/>
                          </a:solidFill>
                          <a:effectLst/>
                          <a:latin typeface="Arial" charset="0"/>
                          <a:ea typeface="ＭＳ Ｐゴシック" charset="0"/>
                          <a:cs typeface="Arial" charset="0"/>
                        </a:rPr>
                        <a:t>6</a:t>
                      </a:r>
                    </a:p>
                  </a:txBody>
                  <a:tcPr horzOverflow="overflow">
                    <a:lnL>
                      <a:noFill/>
                    </a:lnL>
                    <a:lnR cap="flat">
                      <a:noFill/>
                    </a:lnR>
                    <a:lnT>
                      <a:noFill/>
                    </a:lnT>
                    <a:lnB cap="flat">
                      <a:noFill/>
                    </a:lnB>
                    <a:lnTlToBr>
                      <a:noFill/>
                    </a:lnTlToBr>
                    <a:lnBlToTr>
                      <a:noFill/>
                    </a:lnBlToTr>
                    <a:noFill/>
                  </a:tcPr>
                </a:tc>
              </a:tr>
            </a:tbl>
          </a:graphicData>
        </a:graphic>
      </p:graphicFrame>
      <p:grpSp>
        <p:nvGrpSpPr>
          <p:cNvPr id="5" name="Group 4"/>
          <p:cNvGrpSpPr/>
          <p:nvPr/>
        </p:nvGrpSpPr>
        <p:grpSpPr>
          <a:xfrm>
            <a:off x="5358640" y="191141"/>
            <a:ext cx="3592513" cy="2311400"/>
            <a:chOff x="4356100" y="962690"/>
            <a:chExt cx="3592513" cy="2311400"/>
          </a:xfrm>
        </p:grpSpPr>
        <p:sp>
          <p:nvSpPr>
            <p:cNvPr id="167974" name="Line 38"/>
            <p:cNvSpPr>
              <a:spLocks noChangeShapeType="1"/>
            </p:cNvSpPr>
            <p:nvPr/>
          </p:nvSpPr>
          <p:spPr bwMode="auto">
            <a:xfrm>
              <a:off x="4356100" y="1970752"/>
              <a:ext cx="863600" cy="0"/>
            </a:xfrm>
            <a:prstGeom prst="line">
              <a:avLst/>
            </a:prstGeom>
            <a:noFill/>
            <a:ln w="76200">
              <a:solidFill>
                <a:schemeClr val="tx1"/>
              </a:solidFill>
              <a:round/>
              <a:headEnd/>
              <a:tailEnd type="stealth" w="lg"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nvGrpSpPr>
            <p:cNvPr id="4" name="Group 3"/>
            <p:cNvGrpSpPr/>
            <p:nvPr/>
          </p:nvGrpSpPr>
          <p:grpSpPr>
            <a:xfrm>
              <a:off x="5219700" y="962690"/>
              <a:ext cx="2728913" cy="2311400"/>
              <a:chOff x="5219700" y="962690"/>
              <a:chExt cx="2728913" cy="2311400"/>
            </a:xfrm>
          </p:grpSpPr>
          <p:sp>
            <p:nvSpPr>
              <p:cNvPr id="167975" name="Line 39"/>
              <p:cNvSpPr>
                <a:spLocks noChangeShapeType="1"/>
              </p:cNvSpPr>
              <p:nvPr/>
            </p:nvSpPr>
            <p:spPr bwMode="auto">
              <a:xfrm>
                <a:off x="5722938" y="1394490"/>
                <a:ext cx="360362" cy="36036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7976" name="Line 40"/>
              <p:cNvSpPr>
                <a:spLocks noChangeShapeType="1"/>
              </p:cNvSpPr>
              <p:nvPr/>
            </p:nvSpPr>
            <p:spPr bwMode="auto">
              <a:xfrm flipH="1">
                <a:off x="5580063" y="1754852"/>
                <a:ext cx="503237" cy="792163"/>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7977" name="Line 41"/>
              <p:cNvSpPr>
                <a:spLocks noChangeShapeType="1"/>
              </p:cNvSpPr>
              <p:nvPr/>
            </p:nvSpPr>
            <p:spPr bwMode="auto">
              <a:xfrm>
                <a:off x="6588125" y="1754852"/>
                <a:ext cx="1008063" cy="1152525"/>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7978" name="Line 42"/>
              <p:cNvSpPr>
                <a:spLocks noChangeShapeType="1"/>
              </p:cNvSpPr>
              <p:nvPr/>
            </p:nvSpPr>
            <p:spPr bwMode="auto">
              <a:xfrm>
                <a:off x="6083300" y="1754852"/>
                <a:ext cx="504825"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7979" name="Line 43"/>
              <p:cNvSpPr>
                <a:spLocks noChangeShapeType="1"/>
              </p:cNvSpPr>
              <p:nvPr/>
            </p:nvSpPr>
            <p:spPr bwMode="auto">
              <a:xfrm flipV="1">
                <a:off x="6588125" y="1107152"/>
                <a:ext cx="647700" cy="6477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7980" name="Rectangle 44"/>
              <p:cNvSpPr>
                <a:spLocks noChangeArrowheads="1"/>
              </p:cNvSpPr>
              <p:nvPr/>
            </p:nvSpPr>
            <p:spPr bwMode="auto">
              <a:xfrm>
                <a:off x="5291138" y="962690"/>
                <a:ext cx="539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dirty="0" smtClean="0">
                    <a:latin typeface="Arial" charset="0"/>
                  </a:rPr>
                  <a:t>Cat</a:t>
                </a:r>
                <a:endParaRPr lang="en-NZ" dirty="0">
                  <a:latin typeface="Arial" charset="0"/>
                </a:endParaRPr>
              </a:p>
            </p:txBody>
          </p:sp>
          <p:sp>
            <p:nvSpPr>
              <p:cNvPr id="167981" name="Rectangle 45"/>
              <p:cNvSpPr>
                <a:spLocks noChangeArrowheads="1"/>
              </p:cNvSpPr>
              <p:nvPr/>
            </p:nvSpPr>
            <p:spPr bwMode="auto">
              <a:xfrm>
                <a:off x="5219700" y="2547015"/>
                <a:ext cx="6032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a:latin typeface="Arial" charset="0"/>
                  </a:rPr>
                  <a:t>Dog</a:t>
                </a:r>
              </a:p>
            </p:txBody>
          </p:sp>
          <p:sp>
            <p:nvSpPr>
              <p:cNvPr id="167982" name="Rectangle 46"/>
              <p:cNvSpPr>
                <a:spLocks noChangeArrowheads="1"/>
              </p:cNvSpPr>
              <p:nvPr/>
            </p:nvSpPr>
            <p:spPr bwMode="auto">
              <a:xfrm>
                <a:off x="7235825" y="962690"/>
                <a:ext cx="5397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NZ" dirty="0" smtClean="0">
                    <a:latin typeface="Arial" charset="0"/>
                  </a:rPr>
                  <a:t>Rat</a:t>
                </a:r>
                <a:endParaRPr lang="en-NZ" dirty="0">
                  <a:latin typeface="Arial" charset="0"/>
                </a:endParaRPr>
              </a:p>
            </p:txBody>
          </p:sp>
          <p:sp>
            <p:nvSpPr>
              <p:cNvPr id="167983" name="Rectangle 47"/>
              <p:cNvSpPr>
                <a:spLocks noChangeArrowheads="1"/>
              </p:cNvSpPr>
              <p:nvPr/>
            </p:nvSpPr>
            <p:spPr bwMode="auto">
              <a:xfrm>
                <a:off x="7307263" y="2907377"/>
                <a:ext cx="6413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NZ">
                    <a:latin typeface="Arial" charset="0"/>
                  </a:rPr>
                  <a:t>Cow</a:t>
                </a:r>
              </a:p>
            </p:txBody>
          </p:sp>
          <p:sp>
            <p:nvSpPr>
              <p:cNvPr id="167984" name="Text Box 48"/>
              <p:cNvSpPr txBox="1">
                <a:spLocks noChangeArrowheads="1"/>
              </p:cNvSpPr>
              <p:nvPr/>
            </p:nvSpPr>
            <p:spPr bwMode="auto">
              <a:xfrm>
                <a:off x="5795963" y="1321465"/>
                <a:ext cx="279400"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1</a:t>
                </a:r>
              </a:p>
            </p:txBody>
          </p:sp>
          <p:sp>
            <p:nvSpPr>
              <p:cNvPr id="167985" name="Text Box 49"/>
              <p:cNvSpPr txBox="1">
                <a:spLocks noChangeArrowheads="1"/>
              </p:cNvSpPr>
              <p:nvPr/>
            </p:nvSpPr>
            <p:spPr bwMode="auto">
              <a:xfrm>
                <a:off x="6156325" y="1467515"/>
                <a:ext cx="306388"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r>
                  <a:rPr lang="en-NZ" sz="1400">
                    <a:latin typeface="Arial" charset="0"/>
                  </a:rPr>
                  <a:t>1</a:t>
                </a:r>
              </a:p>
            </p:txBody>
          </p:sp>
          <p:sp>
            <p:nvSpPr>
              <p:cNvPr id="167986" name="Text Box 50"/>
              <p:cNvSpPr txBox="1">
                <a:spLocks noChangeArrowheads="1"/>
              </p:cNvSpPr>
              <p:nvPr/>
            </p:nvSpPr>
            <p:spPr bwMode="auto">
              <a:xfrm>
                <a:off x="6659563" y="1234152"/>
                <a:ext cx="279400"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2</a:t>
                </a:r>
              </a:p>
            </p:txBody>
          </p:sp>
          <p:sp>
            <p:nvSpPr>
              <p:cNvPr id="167987" name="Text Box 51"/>
              <p:cNvSpPr txBox="1">
                <a:spLocks noChangeArrowheads="1"/>
              </p:cNvSpPr>
              <p:nvPr/>
            </p:nvSpPr>
            <p:spPr bwMode="auto">
              <a:xfrm>
                <a:off x="5803900" y="2042190"/>
                <a:ext cx="279400"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2</a:t>
                </a:r>
              </a:p>
            </p:txBody>
          </p:sp>
          <p:sp>
            <p:nvSpPr>
              <p:cNvPr id="167988" name="Text Box 52"/>
              <p:cNvSpPr txBox="1">
                <a:spLocks noChangeArrowheads="1"/>
              </p:cNvSpPr>
              <p:nvPr/>
            </p:nvSpPr>
            <p:spPr bwMode="auto">
              <a:xfrm>
                <a:off x="6948488" y="2042190"/>
                <a:ext cx="279400" cy="304800"/>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4</a:t>
                </a:r>
              </a:p>
            </p:txBody>
          </p:sp>
        </p:grpSp>
      </p:grpSp>
      <p:graphicFrame>
        <p:nvGraphicFramePr>
          <p:cNvPr id="28" name="Group 3"/>
          <p:cNvGraphicFramePr>
            <a:graphicFrameLocks noGrp="1"/>
          </p:cNvGraphicFramePr>
          <p:nvPr>
            <p:extLst>
              <p:ext uri="{D42A27DB-BD31-4B8C-83A1-F6EECF244321}">
                <p14:modId xmlns:p14="http://schemas.microsoft.com/office/powerpoint/2010/main" val="109165463"/>
              </p:ext>
            </p:extLst>
          </p:nvPr>
        </p:nvGraphicFramePr>
        <p:xfrm>
          <a:off x="2299276" y="4334148"/>
          <a:ext cx="2808288" cy="1944688"/>
        </p:xfrm>
        <a:graphic>
          <a:graphicData uri="http://schemas.openxmlformats.org/drawingml/2006/table">
            <a:tbl>
              <a:tblPr/>
              <a:tblGrid>
                <a:gridCol w="701675"/>
                <a:gridCol w="703263"/>
                <a:gridCol w="700087"/>
                <a:gridCol w="703263"/>
              </a:tblGrid>
              <a:tr h="5032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smtClean="0">
                          <a:ln>
                            <a:noFill/>
                          </a:ln>
                          <a:solidFill>
                            <a:schemeClr val="tx1"/>
                          </a:solidFill>
                          <a:effectLst/>
                          <a:latin typeface="Arial" charset="0"/>
                          <a:ea typeface="ＭＳ Ｐゴシック" charset="0"/>
                          <a:cs typeface="Arial" charset="0"/>
                        </a:rPr>
                        <a:t>Rat</a:t>
                      </a:r>
                      <a:endParaRPr kumimoji="0" lang="en-NZ" sz="1800" b="0" i="0" u="none" strike="noStrike" cap="none" normalizeH="0" baseline="0" dirty="0">
                        <a:ln>
                          <a:noFill/>
                        </a:ln>
                        <a:solidFill>
                          <a:schemeClr val="tx1"/>
                        </a:solidFill>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a:ln>
                            <a:noFill/>
                          </a:ln>
                          <a:solidFill>
                            <a:schemeClr val="tx1"/>
                          </a:solidFill>
                          <a:effectLst/>
                          <a:latin typeface="Arial" charset="0"/>
                          <a:ea typeface="ＭＳ Ｐゴシック" charset="0"/>
                          <a:cs typeface="Arial" charset="0"/>
                        </a:rPr>
                        <a:t>Dog</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smtClean="0">
                          <a:ln>
                            <a:noFill/>
                          </a:ln>
                          <a:solidFill>
                            <a:schemeClr val="tx1"/>
                          </a:solidFill>
                          <a:effectLst/>
                          <a:latin typeface="Arial" charset="0"/>
                          <a:ea typeface="ＭＳ Ｐゴシック" charset="0"/>
                          <a:cs typeface="Arial" charset="0"/>
                        </a:rPr>
                        <a:t>Cat</a:t>
                      </a:r>
                      <a:endParaRPr kumimoji="0" lang="en-NZ" sz="1800" b="0" i="0" u="none" strike="noStrike" cap="none" normalizeH="0" baseline="0" dirty="0">
                        <a:ln>
                          <a:noFill/>
                        </a:ln>
                        <a:solidFill>
                          <a:schemeClr val="tx1"/>
                        </a:solidFill>
                        <a:effectLst/>
                        <a:latin typeface="Arial" charset="0"/>
                        <a:ea typeface="ＭＳ Ｐゴシック" charset="0"/>
                        <a:cs typeface="Arial" charset="0"/>
                      </a:endParaRP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3</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smtClean="0">
                          <a:ln>
                            <a:noFill/>
                          </a:ln>
                          <a:solidFill>
                            <a:schemeClr val="tx1"/>
                          </a:solidFill>
                          <a:effectLst/>
                          <a:latin typeface="Arial" charset="0"/>
                          <a:ea typeface="ＭＳ Ｐゴシック" charset="0"/>
                          <a:cs typeface="Arial" charset="0"/>
                        </a:rPr>
                        <a:t>Cat</a:t>
                      </a:r>
                      <a:endParaRPr kumimoji="0" lang="en-NZ" sz="1800" b="0" i="0" u="none" strike="noStrike" cap="none" normalizeH="0" baseline="0" dirty="0">
                        <a:ln>
                          <a:noFill/>
                        </a:ln>
                        <a:solidFill>
                          <a:schemeClr val="tx1"/>
                        </a:solidFill>
                        <a:effectLst/>
                        <a:latin typeface="Arial" charset="0"/>
                        <a:ea typeface="ＭＳ Ｐゴシック" charset="0"/>
                        <a:cs typeface="Arial" charset="0"/>
                      </a:endParaRP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4</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5</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a:noFill/>
                    </a:lnT>
                    <a:lnB>
                      <a:noFill/>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Cow</a:t>
                      </a:r>
                    </a:p>
                  </a:txBody>
                  <a:tcP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6</a:t>
                      </a:r>
                    </a:p>
                  </a:txBody>
                  <a:tcPr horzOverflow="overflow">
                    <a:lnL w="12700" cap="flat" cmpd="sng" algn="ctr">
                      <a:solidFill>
                        <a:schemeClr val="tx1"/>
                      </a:solidFill>
                      <a:prstDash val="solid"/>
                      <a:round/>
                      <a:headEnd type="none" w="med" len="med"/>
                      <a:tailEnd type="none" w="med" len="med"/>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7</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a:ln>
                            <a:noFill/>
                          </a:ln>
                          <a:solidFill>
                            <a:schemeClr val="tx1"/>
                          </a:solidFill>
                          <a:effectLst/>
                          <a:latin typeface="Arial" charset="0"/>
                          <a:ea typeface="ＭＳ Ｐゴシック" charset="0"/>
                          <a:cs typeface="Arial" charset="0"/>
                        </a:rPr>
                        <a:t>6</a:t>
                      </a:r>
                    </a:p>
                  </a:txBody>
                  <a:tcPr horzOverflow="overflow">
                    <a:lnL>
                      <a:noFill/>
                    </a:lnL>
                    <a:lnR cap="flat">
                      <a:noFill/>
                    </a:lnR>
                    <a:lnT>
                      <a:noFill/>
                    </a:lnT>
                    <a:lnB cap="flat">
                      <a:noFill/>
                    </a:lnB>
                    <a:lnTlToBr>
                      <a:noFill/>
                    </a:lnTlToBr>
                    <a:lnBlToTr>
                      <a:noFill/>
                    </a:lnBlToTr>
                    <a:noFill/>
                  </a:tcPr>
                </a:tc>
              </a:tr>
            </a:tbl>
          </a:graphicData>
        </a:graphic>
      </p:graphicFrame>
      <p:grpSp>
        <p:nvGrpSpPr>
          <p:cNvPr id="30" name="Group 29"/>
          <p:cNvGrpSpPr/>
          <p:nvPr/>
        </p:nvGrpSpPr>
        <p:grpSpPr>
          <a:xfrm>
            <a:off x="5252026" y="4405586"/>
            <a:ext cx="3674438" cy="2344797"/>
            <a:chOff x="4356100" y="962690"/>
            <a:chExt cx="3674438" cy="2344797"/>
          </a:xfrm>
        </p:grpSpPr>
        <p:sp>
          <p:nvSpPr>
            <p:cNvPr id="31" name="Line 38"/>
            <p:cNvSpPr>
              <a:spLocks noChangeShapeType="1"/>
            </p:cNvSpPr>
            <p:nvPr/>
          </p:nvSpPr>
          <p:spPr bwMode="auto">
            <a:xfrm>
              <a:off x="4356100" y="1970752"/>
              <a:ext cx="863600" cy="0"/>
            </a:xfrm>
            <a:prstGeom prst="line">
              <a:avLst/>
            </a:prstGeom>
            <a:noFill/>
            <a:ln w="76200">
              <a:solidFill>
                <a:schemeClr val="tx1"/>
              </a:solidFill>
              <a:round/>
              <a:headEnd/>
              <a:tailEnd type="stealth" w="lg"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2000"/>
            </a:p>
          </p:txBody>
        </p:sp>
        <p:grpSp>
          <p:nvGrpSpPr>
            <p:cNvPr id="32" name="Group 31"/>
            <p:cNvGrpSpPr/>
            <p:nvPr/>
          </p:nvGrpSpPr>
          <p:grpSpPr>
            <a:xfrm>
              <a:off x="5219700" y="962690"/>
              <a:ext cx="2810838" cy="2344797"/>
              <a:chOff x="5219700" y="962690"/>
              <a:chExt cx="2810838" cy="2344797"/>
            </a:xfrm>
          </p:grpSpPr>
          <p:sp>
            <p:nvSpPr>
              <p:cNvPr id="33" name="Line 39"/>
              <p:cNvSpPr>
                <a:spLocks noChangeShapeType="1"/>
              </p:cNvSpPr>
              <p:nvPr/>
            </p:nvSpPr>
            <p:spPr bwMode="auto">
              <a:xfrm>
                <a:off x="5722938" y="1394490"/>
                <a:ext cx="360362" cy="36036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2000"/>
              </a:p>
            </p:txBody>
          </p:sp>
          <p:sp>
            <p:nvSpPr>
              <p:cNvPr id="34" name="Line 40"/>
              <p:cNvSpPr>
                <a:spLocks noChangeShapeType="1"/>
              </p:cNvSpPr>
              <p:nvPr/>
            </p:nvSpPr>
            <p:spPr bwMode="auto">
              <a:xfrm flipH="1">
                <a:off x="5580063" y="1754852"/>
                <a:ext cx="503237" cy="792163"/>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2000"/>
              </a:p>
            </p:txBody>
          </p:sp>
          <p:sp>
            <p:nvSpPr>
              <p:cNvPr id="35" name="Line 41"/>
              <p:cNvSpPr>
                <a:spLocks noChangeShapeType="1"/>
              </p:cNvSpPr>
              <p:nvPr/>
            </p:nvSpPr>
            <p:spPr bwMode="auto">
              <a:xfrm>
                <a:off x="6588125" y="1754852"/>
                <a:ext cx="1008063" cy="1152525"/>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2000"/>
              </a:p>
            </p:txBody>
          </p:sp>
          <p:sp>
            <p:nvSpPr>
              <p:cNvPr id="36" name="Line 42"/>
              <p:cNvSpPr>
                <a:spLocks noChangeShapeType="1"/>
              </p:cNvSpPr>
              <p:nvPr/>
            </p:nvSpPr>
            <p:spPr bwMode="auto">
              <a:xfrm>
                <a:off x="6083300" y="1754852"/>
                <a:ext cx="504825"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2000"/>
              </a:p>
            </p:txBody>
          </p:sp>
          <p:sp>
            <p:nvSpPr>
              <p:cNvPr id="37" name="Line 43"/>
              <p:cNvSpPr>
                <a:spLocks noChangeShapeType="1"/>
              </p:cNvSpPr>
              <p:nvPr/>
            </p:nvSpPr>
            <p:spPr bwMode="auto">
              <a:xfrm flipV="1">
                <a:off x="6588125" y="1107152"/>
                <a:ext cx="647700" cy="64770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2000"/>
              </a:p>
            </p:txBody>
          </p:sp>
          <p:sp>
            <p:nvSpPr>
              <p:cNvPr id="38" name="Rectangle 44"/>
              <p:cNvSpPr>
                <a:spLocks noChangeArrowheads="1"/>
              </p:cNvSpPr>
              <p:nvPr/>
            </p:nvSpPr>
            <p:spPr bwMode="auto">
              <a:xfrm>
                <a:off x="5291138" y="962690"/>
                <a:ext cx="583789"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sz="2000" dirty="0">
                    <a:latin typeface="Arial" charset="0"/>
                  </a:rPr>
                  <a:t>R</a:t>
                </a:r>
                <a:r>
                  <a:rPr lang="en-NZ" sz="2000" dirty="0" smtClean="0">
                    <a:latin typeface="Arial" charset="0"/>
                  </a:rPr>
                  <a:t>at</a:t>
                </a:r>
                <a:endParaRPr lang="en-NZ" sz="2000" dirty="0">
                  <a:latin typeface="Arial" charset="0"/>
                </a:endParaRPr>
              </a:p>
            </p:txBody>
          </p:sp>
          <p:sp>
            <p:nvSpPr>
              <p:cNvPr id="39" name="Rectangle 45"/>
              <p:cNvSpPr>
                <a:spLocks noChangeArrowheads="1"/>
              </p:cNvSpPr>
              <p:nvPr/>
            </p:nvSpPr>
            <p:spPr bwMode="auto">
              <a:xfrm>
                <a:off x="5219700" y="2547015"/>
                <a:ext cx="655172"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sz="2000">
                    <a:latin typeface="Arial" charset="0"/>
                  </a:rPr>
                  <a:t>Dog</a:t>
                </a:r>
              </a:p>
            </p:txBody>
          </p:sp>
          <p:sp>
            <p:nvSpPr>
              <p:cNvPr id="40" name="Rectangle 46"/>
              <p:cNvSpPr>
                <a:spLocks noChangeArrowheads="1"/>
              </p:cNvSpPr>
              <p:nvPr/>
            </p:nvSpPr>
            <p:spPr bwMode="auto">
              <a:xfrm>
                <a:off x="7235825" y="962690"/>
                <a:ext cx="583789"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NZ" sz="2000" dirty="0">
                    <a:latin typeface="Arial" charset="0"/>
                  </a:rPr>
                  <a:t>C</a:t>
                </a:r>
                <a:r>
                  <a:rPr lang="en-NZ" sz="2000" dirty="0" smtClean="0">
                    <a:latin typeface="Arial" charset="0"/>
                  </a:rPr>
                  <a:t>at</a:t>
                </a:r>
                <a:endParaRPr lang="en-NZ" sz="2000" dirty="0">
                  <a:latin typeface="Arial" charset="0"/>
                </a:endParaRPr>
              </a:p>
            </p:txBody>
          </p:sp>
          <p:sp>
            <p:nvSpPr>
              <p:cNvPr id="41" name="Rectangle 47"/>
              <p:cNvSpPr>
                <a:spLocks noChangeArrowheads="1"/>
              </p:cNvSpPr>
              <p:nvPr/>
            </p:nvSpPr>
            <p:spPr bwMode="auto">
              <a:xfrm>
                <a:off x="7307263" y="2907377"/>
                <a:ext cx="723275"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NZ" sz="2000">
                    <a:latin typeface="Arial" charset="0"/>
                  </a:rPr>
                  <a:t>Cow</a:t>
                </a:r>
              </a:p>
            </p:txBody>
          </p:sp>
          <p:sp>
            <p:nvSpPr>
              <p:cNvPr id="42" name="Text Box 48"/>
              <p:cNvSpPr txBox="1">
                <a:spLocks noChangeArrowheads="1"/>
              </p:cNvSpPr>
              <p:nvPr/>
            </p:nvSpPr>
            <p:spPr bwMode="auto">
              <a:xfrm>
                <a:off x="5795963" y="1321465"/>
                <a:ext cx="295872" cy="340735"/>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600">
                    <a:latin typeface="Arial" charset="0"/>
                  </a:rPr>
                  <a:t>1</a:t>
                </a:r>
              </a:p>
            </p:txBody>
          </p:sp>
          <p:sp>
            <p:nvSpPr>
              <p:cNvPr id="43" name="Text Box 49"/>
              <p:cNvSpPr txBox="1">
                <a:spLocks noChangeArrowheads="1"/>
              </p:cNvSpPr>
              <p:nvPr/>
            </p:nvSpPr>
            <p:spPr bwMode="auto">
              <a:xfrm>
                <a:off x="6156325" y="1467515"/>
                <a:ext cx="306388" cy="340735"/>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r>
                  <a:rPr lang="en-NZ" sz="1600">
                    <a:latin typeface="Arial" charset="0"/>
                  </a:rPr>
                  <a:t>1</a:t>
                </a:r>
              </a:p>
            </p:txBody>
          </p:sp>
          <p:sp>
            <p:nvSpPr>
              <p:cNvPr id="44" name="Text Box 50"/>
              <p:cNvSpPr txBox="1">
                <a:spLocks noChangeArrowheads="1"/>
              </p:cNvSpPr>
              <p:nvPr/>
            </p:nvSpPr>
            <p:spPr bwMode="auto">
              <a:xfrm>
                <a:off x="6659563" y="1234152"/>
                <a:ext cx="295872" cy="340735"/>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600">
                    <a:latin typeface="Arial" charset="0"/>
                  </a:rPr>
                  <a:t>2</a:t>
                </a:r>
              </a:p>
            </p:txBody>
          </p:sp>
          <p:sp>
            <p:nvSpPr>
              <p:cNvPr id="45" name="Text Box 51"/>
              <p:cNvSpPr txBox="1">
                <a:spLocks noChangeArrowheads="1"/>
              </p:cNvSpPr>
              <p:nvPr/>
            </p:nvSpPr>
            <p:spPr bwMode="auto">
              <a:xfrm>
                <a:off x="5803900" y="2042190"/>
                <a:ext cx="295872" cy="340735"/>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600">
                    <a:latin typeface="Arial" charset="0"/>
                  </a:rPr>
                  <a:t>2</a:t>
                </a:r>
              </a:p>
            </p:txBody>
          </p:sp>
          <p:sp>
            <p:nvSpPr>
              <p:cNvPr id="46" name="Text Box 52"/>
              <p:cNvSpPr txBox="1">
                <a:spLocks noChangeArrowheads="1"/>
              </p:cNvSpPr>
              <p:nvPr/>
            </p:nvSpPr>
            <p:spPr bwMode="auto">
              <a:xfrm>
                <a:off x="6948488" y="2042190"/>
                <a:ext cx="295872" cy="340735"/>
              </a:xfrm>
              <a:prstGeom prst="rect">
                <a:avLst/>
              </a:prstGeom>
              <a:noFill/>
              <a:ln>
                <a:noFill/>
              </a:ln>
              <a:effectLst/>
              <a:extLst>
                <a:ext uri="{909E8E84-426E-40dd-AFC4-6F175D3DCCD1}">
                  <a14:hiddenFill xmlns=""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600">
                    <a:latin typeface="Arial" charset="0"/>
                  </a:rPr>
                  <a:t>4</a:t>
                </a:r>
              </a:p>
            </p:txBody>
          </p:sp>
        </p:grpSp>
      </p:grpSp>
      <p:graphicFrame>
        <p:nvGraphicFramePr>
          <p:cNvPr id="47" name="Group 3"/>
          <p:cNvGraphicFramePr>
            <a:graphicFrameLocks noGrp="1"/>
          </p:cNvGraphicFramePr>
          <p:nvPr>
            <p:extLst>
              <p:ext uri="{D42A27DB-BD31-4B8C-83A1-F6EECF244321}">
                <p14:modId xmlns:p14="http://schemas.microsoft.com/office/powerpoint/2010/main" val="3618694847"/>
              </p:ext>
            </p:extLst>
          </p:nvPr>
        </p:nvGraphicFramePr>
        <p:xfrm>
          <a:off x="150381" y="2309264"/>
          <a:ext cx="2808288" cy="1944688"/>
        </p:xfrm>
        <a:graphic>
          <a:graphicData uri="http://schemas.openxmlformats.org/drawingml/2006/table">
            <a:tbl>
              <a:tblPr/>
              <a:tblGrid>
                <a:gridCol w="701675"/>
                <a:gridCol w="703263"/>
                <a:gridCol w="700087"/>
                <a:gridCol w="703263"/>
              </a:tblGrid>
              <a:tr h="5032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a:ln>
                            <a:noFill/>
                          </a:ln>
                          <a:solidFill>
                            <a:schemeClr val="tx1"/>
                          </a:solidFill>
                          <a:effectLst/>
                          <a:latin typeface="Arial" charset="0"/>
                          <a:ea typeface="ＭＳ Ｐゴシック" charset="0"/>
                          <a:cs typeface="Arial" charset="0"/>
                        </a:rPr>
                        <a:t>Cat</a:t>
                      </a:r>
                    </a:p>
                  </a:txBody>
                  <a:tcPr horzOverflow="overflow">
                    <a:lnL w="12700" cap="flat" cmpd="sng" algn="ctr">
                      <a:solidFill>
                        <a:schemeClr val="tx1"/>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a:noFill/>
                    </a:lnL>
                    <a:lnR>
                      <a:noFill/>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Rat</a:t>
                      </a:r>
                    </a:p>
                  </a:txBody>
                  <a:tcPr horzOverflow="overflow">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a:ln>
                            <a:noFill/>
                          </a:ln>
                          <a:solidFill>
                            <a:schemeClr val="tx1"/>
                          </a:solidFill>
                          <a:effectLst/>
                          <a:latin typeface="Arial" charset="0"/>
                          <a:ea typeface="ＭＳ Ｐゴシック" charset="0"/>
                          <a:cs typeface="Arial" charset="0"/>
                        </a:rPr>
                        <a:t>4</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a:ln>
                            <a:noFill/>
                          </a:ln>
                          <a:solidFill>
                            <a:schemeClr val="tx1"/>
                          </a:solidFill>
                          <a:effectLst/>
                          <a:latin typeface="Arial" charset="0"/>
                          <a:ea typeface="ＭＳ Ｐゴシック" charset="0"/>
                          <a:cs typeface="Arial" charset="0"/>
                        </a:rPr>
                        <a:t>Rat</a:t>
                      </a:r>
                    </a:p>
                  </a:txBody>
                  <a:tcPr horzOverflow="overflow">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a:ln>
                            <a:noFill/>
                          </a:ln>
                          <a:solidFill>
                            <a:schemeClr val="tx1"/>
                          </a:solidFill>
                          <a:effectLst/>
                          <a:latin typeface="Arial" charset="0"/>
                          <a:ea typeface="ＭＳ Ｐゴシック" charset="0"/>
                          <a:cs typeface="Arial" charset="0"/>
                        </a:rPr>
                        <a:t>4</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a:ln>
                            <a:noFill/>
                          </a:ln>
                          <a:solidFill>
                            <a:schemeClr val="tx1"/>
                          </a:solidFill>
                          <a:effectLst/>
                          <a:latin typeface="Arial" charset="0"/>
                          <a:ea typeface="ＭＳ Ｐゴシック" charset="0"/>
                          <a:cs typeface="Arial" charset="0"/>
                        </a:rPr>
                        <a:t>4</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crgbClr r="0" g="0" b="0"/>
                      </a:solidFill>
                      <a:prstDash val="solid"/>
                      <a:round/>
                      <a:headEnd type="none" w="med" len="med"/>
                      <a:tailEnd type="none" w="med" len="med"/>
                    </a:lnR>
                    <a:lnT>
                      <a:noFill/>
                    </a:lnT>
                    <a:lnB>
                      <a:noFill/>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Cow</a:t>
                      </a:r>
                    </a:p>
                  </a:txBody>
                  <a:tcPr horzOverflow="overflow">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a:ln>
                            <a:noFill/>
                          </a:ln>
                          <a:solidFill>
                            <a:schemeClr val="tx1"/>
                          </a:solidFill>
                          <a:effectLst/>
                          <a:latin typeface="Arial" charset="0"/>
                          <a:ea typeface="ＭＳ Ｐゴシック" charset="0"/>
                          <a:cs typeface="Arial" charset="0"/>
                        </a:rPr>
                        <a:t>6</a:t>
                      </a:r>
                    </a:p>
                  </a:txBody>
                  <a:tcPr horzOverflow="overflow">
                    <a:lnL w="12700" cap="flat" cmpd="sng" algn="ctr">
                      <a:solidFill>
                        <a:schemeClr val="tx1"/>
                      </a:solidFill>
                      <a:prstDash val="solid"/>
                      <a:round/>
                      <a:headEnd type="none" w="med" len="med"/>
                      <a:tailEnd type="none" w="med" len="med"/>
                    </a:lnL>
                    <a:lnR>
                      <a:noFill/>
                    </a:lnR>
                    <a:lnT>
                      <a:noFill/>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7</a:t>
                      </a:r>
                    </a:p>
                  </a:txBody>
                  <a:tcPr horzOverflow="overflow">
                    <a:lnL>
                      <a:noFill/>
                    </a:lnL>
                    <a:lnR>
                      <a:noFill/>
                    </a:lnR>
                    <a:lnT>
                      <a:noFill/>
                    </a:lnT>
                    <a:lnB w="12700"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a:ln>
                            <a:noFill/>
                          </a:ln>
                          <a:solidFill>
                            <a:schemeClr val="tx1"/>
                          </a:solidFill>
                          <a:effectLst/>
                          <a:latin typeface="Arial" charset="0"/>
                          <a:ea typeface="ＭＳ Ｐゴシック" charset="0"/>
                          <a:cs typeface="Arial" charset="0"/>
                        </a:rPr>
                        <a:t>6</a:t>
                      </a:r>
                    </a:p>
                  </a:txBody>
                  <a:tcPr horzOverflow="overflow">
                    <a:lnL>
                      <a:noFill/>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4747549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249" y="355379"/>
            <a:ext cx="7130957" cy="58155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3073" name="Text Box 1"/>
          <p:cNvSpPr txBox="1">
            <a:spLocks noChangeArrowheads="1"/>
          </p:cNvSpPr>
          <p:nvPr/>
        </p:nvSpPr>
        <p:spPr bwMode="auto">
          <a:xfrm>
            <a:off x="325440" y="46461"/>
            <a:ext cx="8493120" cy="4147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dirty="0">
                <a:latin typeface="Arial" charset="0"/>
              </a:rPr>
              <a:t>Linking algebraic topology to evolution. </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5943504"/>
            <a:ext cx="9106560" cy="943299"/>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2791081" y="6519179"/>
            <a:ext cx="3918240" cy="2318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dirty="0">
                <a:latin typeface="Arial" charset="0"/>
              </a:rPr>
              <a:t>Chan J M et al. PNAS 2013;110:18566-18571</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©2013 by National Academy of Sciences</a:t>
            </a:r>
          </a:p>
        </p:txBody>
      </p:sp>
    </p:spTree>
    <p:extLst>
      <p:ext uri="{BB962C8B-B14F-4D97-AF65-F5344CB8AC3E}">
        <p14:creationId xmlns:p14="http://schemas.microsoft.com/office/powerpoint/2010/main" val="7621927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31900" y="2022475"/>
            <a:ext cx="6667500" cy="4356100"/>
          </a:xfrm>
          <a:prstGeom prst="rect">
            <a:avLst/>
          </a:prstGeom>
        </p:spPr>
      </p:pic>
      <p:pic>
        <p:nvPicPr>
          <p:cNvPr id="3" name="Picture 2"/>
          <p:cNvPicPr>
            <a:picLocks noChangeAspect="1"/>
          </p:cNvPicPr>
          <p:nvPr/>
        </p:nvPicPr>
        <p:blipFill>
          <a:blip r:embed="rId3"/>
          <a:stretch>
            <a:fillRect/>
          </a:stretch>
        </p:blipFill>
        <p:spPr>
          <a:xfrm>
            <a:off x="0" y="168275"/>
            <a:ext cx="9144000" cy="1451295"/>
          </a:xfrm>
          <a:prstGeom prst="rect">
            <a:avLst/>
          </a:prstGeom>
        </p:spPr>
      </p:pic>
      <p:sp>
        <p:nvSpPr>
          <p:cNvPr id="4" name="Rectangle 3"/>
          <p:cNvSpPr/>
          <p:nvPr/>
        </p:nvSpPr>
        <p:spPr>
          <a:xfrm>
            <a:off x="7661275" y="1256072"/>
            <a:ext cx="1212704" cy="369332"/>
          </a:xfrm>
          <a:prstGeom prst="rect">
            <a:avLst/>
          </a:prstGeom>
        </p:spPr>
        <p:txBody>
          <a:bodyPr wrap="none">
            <a:spAutoFit/>
          </a:bodyPr>
          <a:lstStyle/>
          <a:p>
            <a:r>
              <a:rPr lang="en-US" dirty="0"/>
              <a:t>PNAS 2013</a:t>
            </a:r>
          </a:p>
        </p:txBody>
      </p:sp>
    </p:spTree>
    <p:extLst>
      <p:ext uri="{BB962C8B-B14F-4D97-AF65-F5344CB8AC3E}">
        <p14:creationId xmlns:p14="http://schemas.microsoft.com/office/powerpoint/2010/main" val="4246323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249" y="355379"/>
            <a:ext cx="7130957" cy="581558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3073" name="Text Box 1"/>
          <p:cNvSpPr txBox="1">
            <a:spLocks noChangeArrowheads="1"/>
          </p:cNvSpPr>
          <p:nvPr/>
        </p:nvSpPr>
        <p:spPr bwMode="auto">
          <a:xfrm>
            <a:off x="325440" y="46461"/>
            <a:ext cx="8493120" cy="4147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dirty="0">
                <a:latin typeface="Arial" charset="0"/>
              </a:rPr>
              <a:t>Linking algebraic topology to evolution. </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5943504"/>
            <a:ext cx="9106560" cy="943299"/>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2791081" y="6519179"/>
            <a:ext cx="3918240" cy="2318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dirty="0">
                <a:latin typeface="Arial" charset="0"/>
              </a:rPr>
              <a:t>Chan J M et al. PNAS 2013;110:18566-18571</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©2013 by National Academy of Sciences</a:t>
            </a:r>
          </a:p>
        </p:txBody>
      </p:sp>
      <p:sp>
        <p:nvSpPr>
          <p:cNvPr id="2" name="TextBox 1"/>
          <p:cNvSpPr txBox="1"/>
          <p:nvPr/>
        </p:nvSpPr>
        <p:spPr>
          <a:xfrm>
            <a:off x="6950054" y="4516136"/>
            <a:ext cx="2187328" cy="584776"/>
          </a:xfrm>
          <a:prstGeom prst="rect">
            <a:avLst/>
          </a:prstGeom>
          <a:solidFill>
            <a:schemeClr val="bg2"/>
          </a:solidFill>
          <a:ln>
            <a:solidFill>
              <a:schemeClr val="tx1"/>
            </a:solidFill>
          </a:ln>
        </p:spPr>
        <p:txBody>
          <a:bodyPr wrap="square" rtlCol="0">
            <a:spAutoFit/>
          </a:bodyPr>
          <a:lstStyle/>
          <a:p>
            <a:r>
              <a:rPr lang="en-US" sz="3200" dirty="0" smtClean="0"/>
              <a:t>Reticulation</a:t>
            </a:r>
          </a:p>
        </p:txBody>
      </p:sp>
      <p:cxnSp>
        <p:nvCxnSpPr>
          <p:cNvPr id="4" name="Straight Arrow Connector 3"/>
          <p:cNvCxnSpPr/>
          <p:nvPr/>
        </p:nvCxnSpPr>
        <p:spPr>
          <a:xfrm flipH="1" flipV="1">
            <a:off x="6950054" y="4057466"/>
            <a:ext cx="529196" cy="458670"/>
          </a:xfrm>
          <a:prstGeom prst="straightConnector1">
            <a:avLst/>
          </a:prstGeom>
          <a:ln w="38100">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60350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76240"/>
            <a:ext cx="9144000" cy="5164531"/>
          </a:xfrm>
          <a:prstGeom prst="rect">
            <a:avLst/>
          </a:prstGeom>
        </p:spPr>
      </p:pic>
      <p:sp>
        <p:nvSpPr>
          <p:cNvPr id="3" name="Rectangle 2"/>
          <p:cNvSpPr/>
          <p:nvPr/>
        </p:nvSpPr>
        <p:spPr>
          <a:xfrm>
            <a:off x="232320" y="6219595"/>
            <a:ext cx="9144000" cy="369332"/>
          </a:xfrm>
          <a:prstGeom prst="rect">
            <a:avLst/>
          </a:prstGeom>
        </p:spPr>
        <p:txBody>
          <a:bodyPr wrap="square">
            <a:spAutoFit/>
          </a:bodyPr>
          <a:lstStyle/>
          <a:p>
            <a:r>
              <a:rPr lang="en-US" dirty="0" smtClean="0"/>
              <a:t>http://</a:t>
            </a:r>
            <a:r>
              <a:rPr lang="en-US" dirty="0" err="1" smtClean="0"/>
              <a:t>upload.wikimedia.org</a:t>
            </a:r>
            <a:r>
              <a:rPr lang="en-US" dirty="0" smtClean="0"/>
              <a:t>/</a:t>
            </a:r>
            <a:r>
              <a:rPr lang="en-US" dirty="0" err="1" smtClean="0"/>
              <a:t>wikipedia</a:t>
            </a:r>
            <a:r>
              <a:rPr lang="en-US" dirty="0" smtClean="0"/>
              <a:t>/commons/7/79/RPLP0_90_ClustalW_aln.gif</a:t>
            </a:r>
            <a:endParaRPr lang="en-US" dirty="0"/>
          </a:p>
        </p:txBody>
      </p:sp>
      <p:sp>
        <p:nvSpPr>
          <p:cNvPr id="4" name="TextBox 3"/>
          <p:cNvSpPr txBox="1"/>
          <p:nvPr/>
        </p:nvSpPr>
        <p:spPr>
          <a:xfrm>
            <a:off x="464650" y="216852"/>
            <a:ext cx="8162419" cy="584776"/>
          </a:xfrm>
          <a:prstGeom prst="rect">
            <a:avLst/>
          </a:prstGeom>
          <a:noFill/>
        </p:spPr>
        <p:txBody>
          <a:bodyPr wrap="square" rtlCol="0">
            <a:spAutoFit/>
          </a:bodyPr>
          <a:lstStyle/>
          <a:p>
            <a:pPr algn="ctr"/>
            <a:r>
              <a:rPr lang="en-US" sz="3200" dirty="0" smtClean="0"/>
              <a:t>Multiple sequence alignment</a:t>
            </a:r>
          </a:p>
        </p:txBody>
      </p:sp>
    </p:spTree>
    <p:extLst>
      <p:ext uri="{BB962C8B-B14F-4D97-AF65-F5344CB8AC3E}">
        <p14:creationId xmlns:p14="http://schemas.microsoft.com/office/powerpoint/2010/main" val="4788963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94000" y="16908"/>
            <a:ext cx="6350000" cy="6388100"/>
          </a:xfrm>
          <a:prstGeom prst="rect">
            <a:avLst/>
          </a:prstGeom>
        </p:spPr>
      </p:pic>
      <p:sp>
        <p:nvSpPr>
          <p:cNvPr id="3" name="Rectangle 2"/>
          <p:cNvSpPr/>
          <p:nvPr/>
        </p:nvSpPr>
        <p:spPr>
          <a:xfrm>
            <a:off x="0" y="6460051"/>
            <a:ext cx="9144000" cy="369332"/>
          </a:xfrm>
          <a:prstGeom prst="rect">
            <a:avLst/>
          </a:prstGeom>
        </p:spPr>
        <p:txBody>
          <a:bodyPr wrap="square">
            <a:spAutoFit/>
          </a:bodyPr>
          <a:lstStyle/>
          <a:p>
            <a:r>
              <a:rPr lang="en-US" dirty="0"/>
              <a:t>http://</a:t>
            </a:r>
            <a:r>
              <a:rPr lang="en-US" dirty="0" err="1"/>
              <a:t>www.virology.ws</a:t>
            </a:r>
            <a:r>
              <a:rPr lang="en-US" dirty="0"/>
              <a:t>/2009/06/29/</a:t>
            </a:r>
            <a:r>
              <a:rPr lang="en-US" dirty="0" err="1"/>
              <a:t>reassortment</a:t>
            </a:r>
            <a:r>
              <a:rPr lang="en-US" dirty="0"/>
              <a:t>-of-the-influenza-virus-genome/</a:t>
            </a:r>
          </a:p>
        </p:txBody>
      </p:sp>
      <p:sp>
        <p:nvSpPr>
          <p:cNvPr id="4" name="TextBox 3"/>
          <p:cNvSpPr txBox="1"/>
          <p:nvPr/>
        </p:nvSpPr>
        <p:spPr>
          <a:xfrm>
            <a:off x="130397" y="211695"/>
            <a:ext cx="3203511" cy="707886"/>
          </a:xfrm>
          <a:prstGeom prst="rect">
            <a:avLst/>
          </a:prstGeom>
          <a:noFill/>
        </p:spPr>
        <p:txBody>
          <a:bodyPr wrap="square" rtlCol="0">
            <a:spAutoFit/>
          </a:bodyPr>
          <a:lstStyle/>
          <a:p>
            <a:r>
              <a:rPr lang="en-US" sz="4000" dirty="0" err="1" smtClean="0"/>
              <a:t>Reassortment</a:t>
            </a:r>
            <a:endParaRPr lang="en-US" sz="4000" dirty="0" smtClean="0"/>
          </a:p>
        </p:txBody>
      </p:sp>
    </p:spTree>
    <p:extLst>
      <p:ext uri="{BB962C8B-B14F-4D97-AF65-F5344CB8AC3E}">
        <p14:creationId xmlns:p14="http://schemas.microsoft.com/office/powerpoint/2010/main" val="14181902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67202" t="23990" r="23008" b="5341"/>
          <a:stretch/>
        </p:blipFill>
        <p:spPr>
          <a:xfrm>
            <a:off x="6643952" y="1253889"/>
            <a:ext cx="466344" cy="4846320"/>
          </a:xfrm>
          <a:prstGeom prst="rect">
            <a:avLst/>
          </a:prstGeom>
        </p:spPr>
      </p:pic>
      <p:pic>
        <p:nvPicPr>
          <p:cNvPr id="4" name="Picture 3"/>
          <p:cNvPicPr>
            <a:picLocks noChangeAspect="1"/>
          </p:cNvPicPr>
          <p:nvPr/>
        </p:nvPicPr>
        <p:blipFill rotWithShape="1">
          <a:blip r:embed="rId2"/>
          <a:srcRect l="22965" t="23990" r="67243" b="5341"/>
          <a:stretch/>
        </p:blipFill>
        <p:spPr>
          <a:xfrm>
            <a:off x="5794416" y="1253889"/>
            <a:ext cx="466344" cy="4846320"/>
          </a:xfrm>
          <a:prstGeom prst="rect">
            <a:avLst/>
          </a:prstGeom>
        </p:spPr>
      </p:pic>
      <p:pic>
        <p:nvPicPr>
          <p:cNvPr id="5" name="Picture 4"/>
          <p:cNvPicPr>
            <a:picLocks noChangeAspect="1"/>
          </p:cNvPicPr>
          <p:nvPr/>
        </p:nvPicPr>
        <p:blipFill rotWithShape="1">
          <a:blip r:embed="rId2"/>
          <a:srcRect l="82577" t="23990" r="7633" b="5341"/>
          <a:stretch/>
        </p:blipFill>
        <p:spPr>
          <a:xfrm>
            <a:off x="2731176" y="1253889"/>
            <a:ext cx="466344" cy="4846320"/>
          </a:xfrm>
          <a:prstGeom prst="rect">
            <a:avLst/>
          </a:prstGeom>
        </p:spPr>
      </p:pic>
      <p:pic>
        <p:nvPicPr>
          <p:cNvPr id="6" name="Picture 5"/>
          <p:cNvPicPr>
            <a:picLocks noChangeAspect="1"/>
          </p:cNvPicPr>
          <p:nvPr/>
        </p:nvPicPr>
        <p:blipFill rotWithShape="1">
          <a:blip r:embed="rId2"/>
          <a:srcRect l="7701" t="23990" r="82509" b="5341"/>
          <a:stretch/>
        </p:blipFill>
        <p:spPr>
          <a:xfrm>
            <a:off x="2010324" y="1253889"/>
            <a:ext cx="466344" cy="4846320"/>
          </a:xfrm>
          <a:prstGeom prst="rect">
            <a:avLst/>
          </a:prstGeom>
        </p:spPr>
      </p:pic>
      <p:sp>
        <p:nvSpPr>
          <p:cNvPr id="7" name="TextBox 6"/>
          <p:cNvSpPr txBox="1"/>
          <p:nvPr/>
        </p:nvSpPr>
        <p:spPr>
          <a:xfrm>
            <a:off x="1111304" y="423388"/>
            <a:ext cx="6861858" cy="599799"/>
          </a:xfrm>
          <a:prstGeom prst="rect">
            <a:avLst/>
          </a:prstGeom>
          <a:noFill/>
        </p:spPr>
        <p:txBody>
          <a:bodyPr wrap="square" rtlCol="0">
            <a:spAutoFit/>
          </a:bodyPr>
          <a:lstStyle/>
          <a:p>
            <a:pPr algn="ctr"/>
            <a:r>
              <a:rPr lang="en-US" sz="3200" dirty="0" smtClean="0"/>
              <a:t>Homologous recombination</a:t>
            </a:r>
          </a:p>
        </p:txBody>
      </p:sp>
      <p:cxnSp>
        <p:nvCxnSpPr>
          <p:cNvPr id="9" name="Straight Arrow Connector 8"/>
          <p:cNvCxnSpPr/>
          <p:nvPr/>
        </p:nvCxnSpPr>
        <p:spPr>
          <a:xfrm>
            <a:off x="3863103" y="3369461"/>
            <a:ext cx="1358260" cy="17641"/>
          </a:xfrm>
          <a:prstGeom prst="straightConnector1">
            <a:avLst/>
          </a:prstGeom>
          <a:ln w="63500">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4072813" y="6430768"/>
            <a:ext cx="5071187" cy="369332"/>
          </a:xfrm>
          <a:prstGeom prst="rect">
            <a:avLst/>
          </a:prstGeom>
        </p:spPr>
        <p:txBody>
          <a:bodyPr wrap="square">
            <a:spAutoFit/>
          </a:bodyPr>
          <a:lstStyle/>
          <a:p>
            <a:r>
              <a:rPr lang="en-US" dirty="0"/>
              <a:t>http://</a:t>
            </a:r>
            <a:r>
              <a:rPr lang="en-US" dirty="0" err="1"/>
              <a:t>en.wikipedia.org</a:t>
            </a:r>
            <a:r>
              <a:rPr lang="en-US" dirty="0"/>
              <a:t>/wiki/</a:t>
            </a:r>
            <a:r>
              <a:rPr lang="en-US" dirty="0" err="1"/>
              <a:t>File:HR_in_meiosis.svg</a:t>
            </a:r>
            <a:endParaRPr lang="en-US" dirty="0"/>
          </a:p>
        </p:txBody>
      </p:sp>
    </p:spTree>
    <p:extLst>
      <p:ext uri="{BB962C8B-B14F-4D97-AF65-F5344CB8AC3E}">
        <p14:creationId xmlns:p14="http://schemas.microsoft.com/office/powerpoint/2010/main" val="30372717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28817"/>
            <a:ext cx="8493120" cy="414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dirty="0">
                <a:latin typeface="Arial" charset="0"/>
              </a:rPr>
              <a:t>Reconstructing phylogeny from persistent homology of avian influenza HA. (A) Barcode plot in dimension 0 of all avian HA subtypes.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 y="6014068"/>
            <a:ext cx="9106560" cy="943299"/>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2" b="34592"/>
          <a:stretch/>
        </p:blipFill>
        <p:spPr bwMode="auto">
          <a:xfrm>
            <a:off x="193764" y="468226"/>
            <a:ext cx="4562134" cy="626364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2826369" y="6664529"/>
            <a:ext cx="3918240" cy="2318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dirty="0">
                <a:latin typeface="Arial" charset="0"/>
              </a:rPr>
              <a:t>Chan J M et al. PNAS 2013;110:18566-18571</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©2013 by National Academy of Sciences</a:t>
            </a:r>
          </a:p>
        </p:txBody>
      </p:sp>
      <p:sp>
        <p:nvSpPr>
          <p:cNvPr id="3" name="TextBox 2"/>
          <p:cNvSpPr txBox="1"/>
          <p:nvPr/>
        </p:nvSpPr>
        <p:spPr>
          <a:xfrm>
            <a:off x="5028480" y="931767"/>
            <a:ext cx="3790080" cy="5016757"/>
          </a:xfrm>
          <a:prstGeom prst="rect">
            <a:avLst/>
          </a:prstGeom>
          <a:noFill/>
        </p:spPr>
        <p:txBody>
          <a:bodyPr wrap="square" rtlCol="0">
            <a:spAutoFit/>
          </a:bodyPr>
          <a:lstStyle/>
          <a:p>
            <a:r>
              <a:rPr lang="en-US" sz="3200" dirty="0" smtClean="0"/>
              <a:t>Influenza:</a:t>
            </a:r>
          </a:p>
          <a:p>
            <a:endParaRPr lang="en-US" sz="3200" dirty="0" smtClean="0"/>
          </a:p>
          <a:p>
            <a:r>
              <a:rPr lang="en-US" sz="3200" dirty="0" smtClean="0"/>
              <a:t>For a single segment,</a:t>
            </a:r>
          </a:p>
          <a:p>
            <a:endParaRPr lang="en-US" sz="3200" dirty="0"/>
          </a:p>
          <a:p>
            <a:pPr algn="ctr"/>
            <a:r>
              <a:rPr lang="en-US" sz="3200" dirty="0" smtClean="0"/>
              <a:t>no </a:t>
            </a:r>
            <a:r>
              <a:rPr lang="en-US" sz="3200" dirty="0" err="1" smtClean="0"/>
              <a:t>H</a:t>
            </a:r>
            <a:r>
              <a:rPr lang="en-US" sz="3200" baseline="-25000" dirty="0" err="1" smtClean="0"/>
              <a:t>k</a:t>
            </a:r>
            <a:r>
              <a:rPr lang="en-US" sz="3200" dirty="0" smtClean="0"/>
              <a:t> for k &gt; 0</a:t>
            </a:r>
          </a:p>
          <a:p>
            <a:endParaRPr lang="en-US" sz="3200" dirty="0"/>
          </a:p>
          <a:p>
            <a:endParaRPr lang="en-US" sz="3200" dirty="0" smtClean="0"/>
          </a:p>
          <a:p>
            <a:r>
              <a:rPr lang="en-US" sz="3200" dirty="0" smtClean="0"/>
              <a:t>no horizontal transfer </a:t>
            </a:r>
          </a:p>
          <a:p>
            <a:r>
              <a:rPr lang="en-US" sz="3200" dirty="0" smtClean="0"/>
              <a:t>(i.e., no homologous recombination)</a:t>
            </a:r>
          </a:p>
        </p:txBody>
      </p:sp>
      <p:cxnSp>
        <p:nvCxnSpPr>
          <p:cNvPr id="5" name="Straight Arrow Connector 4"/>
          <p:cNvCxnSpPr/>
          <p:nvPr/>
        </p:nvCxnSpPr>
        <p:spPr>
          <a:xfrm>
            <a:off x="6744609" y="3521838"/>
            <a:ext cx="0" cy="742700"/>
          </a:xfrm>
          <a:prstGeom prst="straightConnector1">
            <a:avLst/>
          </a:prstGeom>
          <a:ln w="38100" cmpd="dbl">
            <a:solidFill>
              <a:schemeClr val="tx1"/>
            </a:solidFill>
            <a:headEnd type="arrow" w="lg" len="lg"/>
            <a:tailEnd type="arrow"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612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277518" y="64099"/>
            <a:ext cx="8493120" cy="414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dirty="0">
                <a:latin typeface="Arial" charset="0"/>
              </a:rPr>
              <a:t>Persistent homology of </a:t>
            </a:r>
            <a:r>
              <a:rPr lang="en-GB" sz="1500" b="1" dirty="0" err="1">
                <a:latin typeface="Arial" charset="0"/>
              </a:rPr>
              <a:t>reassortment</a:t>
            </a:r>
            <a:r>
              <a:rPr lang="en-GB" sz="1500" b="1" dirty="0">
                <a:latin typeface="Arial" charset="0"/>
              </a:rPr>
              <a:t> in avian influenza.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 y="5943504"/>
            <a:ext cx="9106560" cy="943299"/>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8229" y="337735"/>
            <a:ext cx="4704526" cy="6208776"/>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2984761" y="6532525"/>
            <a:ext cx="3918240" cy="2318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dirty="0">
                <a:latin typeface="Arial" charset="0"/>
              </a:rPr>
              <a:t>Chan J M et al. PNAS 2013;110:18566-18571</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©2013 by National Academy of Sciences</a:t>
            </a:r>
          </a:p>
        </p:txBody>
      </p:sp>
      <p:pic>
        <p:nvPicPr>
          <p:cNvPr id="7" name="Picture 6"/>
          <p:cNvPicPr>
            <a:picLocks noChangeAspect="1"/>
          </p:cNvPicPr>
          <p:nvPr/>
        </p:nvPicPr>
        <p:blipFill rotWithShape="1">
          <a:blip r:embed="rId5"/>
          <a:srcRect l="1507" t="71572" r="67678" b="-1486"/>
          <a:stretch/>
        </p:blipFill>
        <p:spPr>
          <a:xfrm>
            <a:off x="16580" y="2066845"/>
            <a:ext cx="1956816" cy="1911096"/>
          </a:xfrm>
          <a:prstGeom prst="rect">
            <a:avLst/>
          </a:prstGeom>
        </p:spPr>
      </p:pic>
      <p:sp>
        <p:nvSpPr>
          <p:cNvPr id="8" name="Rectangle 7"/>
          <p:cNvSpPr/>
          <p:nvPr/>
        </p:nvSpPr>
        <p:spPr>
          <a:xfrm>
            <a:off x="49998" y="4020759"/>
            <a:ext cx="1956816" cy="1477328"/>
          </a:xfrm>
          <a:prstGeom prst="rect">
            <a:avLst/>
          </a:prstGeom>
        </p:spPr>
        <p:txBody>
          <a:bodyPr wrap="square">
            <a:spAutoFit/>
          </a:bodyPr>
          <a:lstStyle/>
          <a:p>
            <a:r>
              <a:rPr lang="en-US" dirty="0" err="1" smtClean="0"/>
              <a:t>www.virology.ws</a:t>
            </a:r>
            <a:r>
              <a:rPr lang="en-US" dirty="0"/>
              <a:t>/2009/06/29/</a:t>
            </a:r>
            <a:r>
              <a:rPr lang="en-US" dirty="0" err="1"/>
              <a:t>reassortment</a:t>
            </a:r>
            <a:r>
              <a:rPr lang="en-US" dirty="0"/>
              <a:t>-of-the-influenza-virus-genome/</a:t>
            </a:r>
          </a:p>
        </p:txBody>
      </p:sp>
      <p:sp>
        <p:nvSpPr>
          <p:cNvPr id="2" name="TextBox 1"/>
          <p:cNvSpPr txBox="1"/>
          <p:nvPr/>
        </p:nvSpPr>
        <p:spPr>
          <a:xfrm>
            <a:off x="6637114" y="262003"/>
            <a:ext cx="2803399" cy="6001642"/>
          </a:xfrm>
          <a:prstGeom prst="rect">
            <a:avLst/>
          </a:prstGeom>
          <a:noFill/>
        </p:spPr>
        <p:txBody>
          <a:bodyPr wrap="square" rtlCol="0">
            <a:spAutoFit/>
          </a:bodyPr>
          <a:lstStyle/>
          <a:p>
            <a:r>
              <a:rPr lang="en-US" sz="3200" dirty="0" smtClean="0"/>
              <a:t>For multiple segments,</a:t>
            </a:r>
          </a:p>
          <a:p>
            <a:r>
              <a:rPr lang="en-US" sz="3200" dirty="0"/>
              <a:t>n</a:t>
            </a:r>
            <a:r>
              <a:rPr lang="en-US" sz="3200" dirty="0" smtClean="0"/>
              <a:t>on-trivial </a:t>
            </a:r>
            <a:r>
              <a:rPr lang="en-US" sz="3200" dirty="0" err="1" smtClean="0"/>
              <a:t>H</a:t>
            </a:r>
            <a:r>
              <a:rPr lang="en-US" sz="3200" baseline="-25000" dirty="0" err="1" smtClean="0"/>
              <a:t>k</a:t>
            </a:r>
            <a:r>
              <a:rPr lang="en-US" sz="3200" dirty="0" smtClean="0"/>
              <a:t> </a:t>
            </a:r>
          </a:p>
          <a:p>
            <a:pPr algn="ctr"/>
            <a:r>
              <a:rPr lang="en-US" sz="3200" dirty="0" smtClean="0"/>
              <a:t>k = 1, 2.</a:t>
            </a:r>
          </a:p>
          <a:p>
            <a:endParaRPr lang="en-US" sz="3200" dirty="0"/>
          </a:p>
          <a:p>
            <a:r>
              <a:rPr lang="en-US" sz="3200" dirty="0"/>
              <a:t>T</a:t>
            </a:r>
            <a:r>
              <a:rPr lang="en-US" sz="3200" dirty="0" smtClean="0"/>
              <a:t>hus </a:t>
            </a:r>
          </a:p>
          <a:p>
            <a:r>
              <a:rPr lang="en-US" sz="3200" dirty="0" smtClean="0"/>
              <a:t>horizontal transfer via </a:t>
            </a:r>
            <a:r>
              <a:rPr lang="en-US" sz="3200" dirty="0" err="1" smtClean="0"/>
              <a:t>reassortment</a:t>
            </a:r>
            <a:endParaRPr lang="en-US" sz="3200" dirty="0" smtClean="0"/>
          </a:p>
          <a:p>
            <a:r>
              <a:rPr lang="en-US" sz="3200" dirty="0" smtClean="0"/>
              <a:t>but not homologous recombination</a:t>
            </a:r>
          </a:p>
        </p:txBody>
      </p:sp>
    </p:spTree>
    <p:extLst>
      <p:ext uri="{BB962C8B-B14F-4D97-AF65-F5344CB8AC3E}">
        <p14:creationId xmlns:p14="http://schemas.microsoft.com/office/powerpoint/2010/main" val="4208834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 t="70727" r="63396" b="-36"/>
          <a:stretch/>
        </p:blipFill>
        <p:spPr bwMode="auto">
          <a:xfrm>
            <a:off x="285853" y="-2820"/>
            <a:ext cx="2587752" cy="2734056"/>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7" name="Picture 6"/>
          <p:cNvPicPr>
            <a:picLocks noChangeAspect="1"/>
          </p:cNvPicPr>
          <p:nvPr/>
        </p:nvPicPr>
        <p:blipFill>
          <a:blip r:embed="rId4"/>
          <a:stretch>
            <a:fillRect/>
          </a:stretch>
        </p:blipFill>
        <p:spPr>
          <a:xfrm>
            <a:off x="1375578" y="2823760"/>
            <a:ext cx="6515989" cy="3721608"/>
          </a:xfrm>
          <a:prstGeom prst="rect">
            <a:avLst/>
          </a:prstGeom>
          <a:solidFill>
            <a:srgbClr val="EEECE1"/>
          </a:solidFill>
        </p:spPr>
      </p:pic>
      <p:sp>
        <p:nvSpPr>
          <p:cNvPr id="2" name="Rectangle 1"/>
          <p:cNvSpPr/>
          <p:nvPr/>
        </p:nvSpPr>
        <p:spPr>
          <a:xfrm>
            <a:off x="-88200" y="6007724"/>
            <a:ext cx="7010143" cy="923330"/>
          </a:xfrm>
          <a:prstGeom prst="rect">
            <a:avLst/>
          </a:prstGeom>
        </p:spPr>
        <p:txBody>
          <a:bodyPr wrap="square">
            <a:spAutoFit/>
          </a:bodyPr>
          <a:lstStyle/>
          <a:p>
            <a:r>
              <a:rPr lang="en-US" dirty="0"/>
              <a:t>http://</a:t>
            </a:r>
            <a:r>
              <a:rPr lang="en-US" dirty="0" err="1"/>
              <a:t>www.pnas.org</a:t>
            </a:r>
            <a:r>
              <a:rPr lang="en-US" dirty="0"/>
              <a:t>/content/110/46/18566.</a:t>
            </a:r>
            <a:r>
              <a:rPr lang="en-US" dirty="0" smtClean="0"/>
              <a:t>full</a:t>
            </a:r>
          </a:p>
          <a:p>
            <a:r>
              <a:rPr lang="en-US" dirty="0"/>
              <a:t>http://</a:t>
            </a:r>
            <a:r>
              <a:rPr lang="en-US" dirty="0" err="1"/>
              <a:t>www.sciencemag.org</a:t>
            </a:r>
            <a:r>
              <a:rPr lang="en-US" dirty="0"/>
              <a:t>/content/312/5772/380.</a:t>
            </a:r>
            <a:r>
              <a:rPr lang="en-US" dirty="0" smtClean="0"/>
              <a:t>full</a:t>
            </a:r>
          </a:p>
          <a:p>
            <a:r>
              <a:rPr lang="en-US" dirty="0" smtClean="0"/>
              <a:t>http</a:t>
            </a:r>
            <a:r>
              <a:rPr lang="en-US" dirty="0"/>
              <a:t>://</a:t>
            </a:r>
            <a:r>
              <a:rPr lang="en-US" dirty="0" err="1"/>
              <a:t>www.virology.ws</a:t>
            </a:r>
            <a:r>
              <a:rPr lang="en-US" dirty="0"/>
              <a:t>/2009/04/30/structure-of-influenza-virus</a:t>
            </a:r>
            <a:r>
              <a:rPr lang="en-US" dirty="0" smtClean="0"/>
              <a:t>/</a:t>
            </a:r>
            <a:endParaRPr lang="en-US" dirty="0"/>
          </a:p>
        </p:txBody>
      </p:sp>
      <p:pic>
        <p:nvPicPr>
          <p:cNvPr id="3" name="Picture 2"/>
          <p:cNvPicPr>
            <a:picLocks noChangeAspect="1"/>
          </p:cNvPicPr>
          <p:nvPr/>
        </p:nvPicPr>
        <p:blipFill>
          <a:blip r:embed="rId5"/>
          <a:stretch>
            <a:fillRect/>
          </a:stretch>
        </p:blipFill>
        <p:spPr>
          <a:xfrm>
            <a:off x="5949471" y="63461"/>
            <a:ext cx="3122733" cy="3044952"/>
          </a:xfrm>
          <a:prstGeom prst="rect">
            <a:avLst/>
          </a:prstGeom>
        </p:spPr>
      </p:pic>
    </p:spTree>
    <p:extLst>
      <p:ext uri="{BB962C8B-B14F-4D97-AF65-F5344CB8AC3E}">
        <p14:creationId xmlns:p14="http://schemas.microsoft.com/office/powerpoint/2010/main" val="1691413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41744"/>
            <a:ext cx="8493120" cy="414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a:latin typeface="Arial" charset="0"/>
              </a:rPr>
              <a:t>Barcoding plots of HIV-1 reveal evidence of recombination in (A) env, (B), gag, (C) pol, and (D) the concatenated sequences of all three genes.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 y="5978786"/>
            <a:ext cx="9106560" cy="943299"/>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450" y="500591"/>
            <a:ext cx="4118165" cy="601675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2900160" y="6620730"/>
            <a:ext cx="3918240" cy="2318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dirty="0">
                <a:latin typeface="Arial" charset="0"/>
              </a:rPr>
              <a:t>Chan J M et al. PNAS 2013;110:18566-18571</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©2013 by National Academy of Sciences</a:t>
            </a:r>
          </a:p>
        </p:txBody>
      </p:sp>
      <p:sp>
        <p:nvSpPr>
          <p:cNvPr id="2" name="TextBox 1"/>
          <p:cNvSpPr txBox="1"/>
          <p:nvPr/>
        </p:nvSpPr>
        <p:spPr>
          <a:xfrm>
            <a:off x="4768179" y="503121"/>
            <a:ext cx="4375822" cy="6494085"/>
          </a:xfrm>
          <a:prstGeom prst="rect">
            <a:avLst/>
          </a:prstGeom>
          <a:noFill/>
        </p:spPr>
        <p:txBody>
          <a:bodyPr wrap="square" rtlCol="0">
            <a:spAutoFit/>
          </a:bodyPr>
          <a:lstStyle/>
          <a:p>
            <a:r>
              <a:rPr lang="en-US" sz="3200" dirty="0" smtClean="0"/>
              <a:t>HIV –</a:t>
            </a:r>
          </a:p>
          <a:p>
            <a:r>
              <a:rPr lang="en-US" sz="3200" dirty="0" smtClean="0"/>
              <a:t>single segment</a:t>
            </a:r>
          </a:p>
          <a:p>
            <a:r>
              <a:rPr lang="en-US" sz="3200" dirty="0" smtClean="0"/>
              <a:t>(so no </a:t>
            </a:r>
            <a:r>
              <a:rPr lang="en-US" sz="3200" dirty="0" err="1" smtClean="0"/>
              <a:t>reassortment</a:t>
            </a:r>
            <a:r>
              <a:rPr lang="en-US" sz="3200" dirty="0" smtClean="0"/>
              <a:t>)</a:t>
            </a:r>
          </a:p>
          <a:p>
            <a:endParaRPr lang="en-US" sz="3200" dirty="0"/>
          </a:p>
          <a:p>
            <a:r>
              <a:rPr lang="en-US" sz="3200" dirty="0" smtClean="0"/>
              <a:t>Non-trivial </a:t>
            </a:r>
            <a:r>
              <a:rPr lang="en-US" sz="3200" dirty="0" err="1" smtClean="0"/>
              <a:t>H</a:t>
            </a:r>
            <a:r>
              <a:rPr lang="en-US" sz="3200" baseline="-25000" dirty="0" err="1" smtClean="0"/>
              <a:t>k</a:t>
            </a:r>
            <a:r>
              <a:rPr lang="en-US" sz="3200" dirty="0" smtClean="0"/>
              <a:t> </a:t>
            </a:r>
          </a:p>
          <a:p>
            <a:pPr algn="ctr"/>
            <a:r>
              <a:rPr lang="en-US" sz="3200" dirty="0" smtClean="0"/>
              <a:t>k = 1, 2.</a:t>
            </a:r>
          </a:p>
          <a:p>
            <a:endParaRPr lang="en-US" sz="3200" dirty="0" smtClean="0"/>
          </a:p>
          <a:p>
            <a:r>
              <a:rPr lang="en-US" sz="3200" dirty="0" smtClean="0"/>
              <a:t>Thus horizontal transfer via homologous recombination.</a:t>
            </a:r>
          </a:p>
          <a:p>
            <a:endParaRPr lang="en-US" sz="3200" dirty="0" smtClean="0"/>
          </a:p>
          <a:p>
            <a:endParaRPr lang="en-US" sz="3200" dirty="0"/>
          </a:p>
          <a:p>
            <a:endParaRPr lang="en-US" sz="3200" dirty="0" smtClean="0"/>
          </a:p>
        </p:txBody>
      </p:sp>
    </p:spTree>
    <p:extLst>
      <p:ext uri="{BB962C8B-B14F-4D97-AF65-F5344CB8AC3E}">
        <p14:creationId xmlns:p14="http://schemas.microsoft.com/office/powerpoint/2010/main" val="34153220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1" t="8488" r="-31" b="-891"/>
          <a:stretch/>
        </p:blipFill>
        <p:spPr>
          <a:xfrm>
            <a:off x="12120" y="2420362"/>
            <a:ext cx="9144000" cy="4407408"/>
          </a:xfrm>
          <a:prstGeom prst="rect">
            <a:avLst/>
          </a:prstGeom>
        </p:spPr>
      </p:pic>
      <p:sp>
        <p:nvSpPr>
          <p:cNvPr id="5" name="Rectangle 4"/>
          <p:cNvSpPr/>
          <p:nvPr/>
        </p:nvSpPr>
        <p:spPr>
          <a:xfrm>
            <a:off x="192928" y="-46590"/>
            <a:ext cx="8951072" cy="2431435"/>
          </a:xfrm>
          <a:prstGeom prst="rect">
            <a:avLst/>
          </a:prstGeom>
        </p:spPr>
        <p:txBody>
          <a:bodyPr wrap="square">
            <a:spAutoFit/>
          </a:bodyPr>
          <a:lstStyle/>
          <a:p>
            <a:r>
              <a:rPr lang="en-US" sz="3200" dirty="0" smtClean="0"/>
              <a:t>TOP = Topological obstruction </a:t>
            </a:r>
          </a:p>
          <a:p>
            <a:r>
              <a:rPr lang="en-US" sz="3200" dirty="0" smtClean="0"/>
              <a:t>  = maximum barcode length in non-zero dimensions</a:t>
            </a:r>
          </a:p>
          <a:p>
            <a:pPr>
              <a:lnSpc>
                <a:spcPct val="50000"/>
              </a:lnSpc>
            </a:pPr>
            <a:endParaRPr lang="en-US" sz="3200" dirty="0" smtClean="0"/>
          </a:p>
          <a:p>
            <a:r>
              <a:rPr lang="en-US" sz="3200" dirty="0" smtClean="0"/>
              <a:t>TOP ≠ 0 </a:t>
            </a:r>
            <a:r>
              <a:rPr lang="en-US" sz="3200" dirty="0" smtClean="0">
                <a:sym typeface="Wingdings"/>
              </a:rPr>
              <a:t> no additive distance tree</a:t>
            </a:r>
            <a:endParaRPr lang="en-US" sz="3200" dirty="0" smtClean="0"/>
          </a:p>
          <a:p>
            <a:endParaRPr lang="en-US" sz="800" dirty="0" smtClean="0"/>
          </a:p>
          <a:p>
            <a:r>
              <a:rPr lang="en-US" sz="3200" dirty="0" smtClean="0"/>
              <a:t>TOP is stable</a:t>
            </a:r>
            <a:endParaRPr lang="en-US" sz="3200" dirty="0"/>
          </a:p>
        </p:txBody>
      </p:sp>
    </p:spTree>
    <p:extLst>
      <p:ext uri="{BB962C8B-B14F-4D97-AF65-F5344CB8AC3E}">
        <p14:creationId xmlns:p14="http://schemas.microsoft.com/office/powerpoint/2010/main" val="27570441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6590"/>
            <a:ext cx="9144000" cy="2492990"/>
          </a:xfrm>
          <a:prstGeom prst="rect">
            <a:avLst/>
          </a:prstGeom>
        </p:spPr>
        <p:txBody>
          <a:bodyPr wrap="square">
            <a:spAutoFit/>
          </a:bodyPr>
          <a:lstStyle/>
          <a:p>
            <a:r>
              <a:rPr lang="en-US" sz="3200" dirty="0" smtClean="0"/>
              <a:t>ICR </a:t>
            </a:r>
            <a:r>
              <a:rPr lang="en-US" sz="3200" dirty="0"/>
              <a:t>= </a:t>
            </a:r>
            <a:r>
              <a:rPr lang="en-US" sz="3200" dirty="0" smtClean="0"/>
              <a:t>irreducible cycle rate </a:t>
            </a:r>
          </a:p>
          <a:p>
            <a:r>
              <a:rPr lang="en-US" sz="3200" dirty="0" smtClean="0"/>
              <a:t>       = average </a:t>
            </a:r>
            <a:r>
              <a:rPr lang="en-US" sz="3200" dirty="0"/>
              <a:t>number of the one-dimensional</a:t>
            </a:r>
          </a:p>
          <a:p>
            <a:pPr algn="r"/>
            <a:r>
              <a:rPr lang="en-US" sz="3200" dirty="0"/>
              <a:t>irreducible cycles per unit of </a:t>
            </a:r>
            <a:r>
              <a:rPr lang="en-US" sz="3200" dirty="0" smtClean="0"/>
              <a:t>time</a:t>
            </a:r>
            <a:endParaRPr lang="en-US" sz="3000" dirty="0"/>
          </a:p>
          <a:p>
            <a:r>
              <a:rPr lang="en-US" sz="3000" dirty="0" smtClean="0">
                <a:solidFill>
                  <a:srgbClr val="800000"/>
                </a:solidFill>
              </a:rPr>
              <a:t>Simulations show </a:t>
            </a:r>
            <a:r>
              <a:rPr lang="en-US" sz="3000" dirty="0">
                <a:solidFill>
                  <a:srgbClr val="800000"/>
                </a:solidFill>
              </a:rPr>
              <a:t>that ICR is proportional to and provides a lower bound </a:t>
            </a:r>
            <a:r>
              <a:rPr lang="en-US" sz="3000" dirty="0" smtClean="0">
                <a:solidFill>
                  <a:srgbClr val="800000"/>
                </a:solidFill>
              </a:rPr>
              <a:t>for recombination</a:t>
            </a:r>
            <a:r>
              <a:rPr lang="en-US" sz="3000" dirty="0">
                <a:solidFill>
                  <a:srgbClr val="800000"/>
                </a:solidFill>
              </a:rPr>
              <a:t>/</a:t>
            </a:r>
            <a:r>
              <a:rPr lang="en-US" sz="3000" dirty="0" err="1">
                <a:solidFill>
                  <a:srgbClr val="800000"/>
                </a:solidFill>
              </a:rPr>
              <a:t>reassortment</a:t>
            </a:r>
            <a:r>
              <a:rPr lang="en-US" sz="3000" dirty="0">
                <a:solidFill>
                  <a:srgbClr val="800000"/>
                </a:solidFill>
              </a:rPr>
              <a:t> rate</a:t>
            </a:r>
          </a:p>
        </p:txBody>
      </p:sp>
      <p:pic>
        <p:nvPicPr>
          <p:cNvPr id="6" name="Picture 5"/>
          <p:cNvPicPr>
            <a:picLocks noChangeAspect="1"/>
          </p:cNvPicPr>
          <p:nvPr/>
        </p:nvPicPr>
        <p:blipFill rotWithShape="1">
          <a:blip r:embed="rId2"/>
          <a:srcRect l="31" t="8488" r="-31" b="-891"/>
          <a:stretch/>
        </p:blipFill>
        <p:spPr>
          <a:xfrm>
            <a:off x="12120" y="2451342"/>
            <a:ext cx="9144000" cy="4407408"/>
          </a:xfrm>
          <a:prstGeom prst="rect">
            <a:avLst/>
          </a:prstGeom>
        </p:spPr>
      </p:pic>
    </p:spTree>
    <p:extLst>
      <p:ext uri="{BB962C8B-B14F-4D97-AF65-F5344CB8AC3E}">
        <p14:creationId xmlns:p14="http://schemas.microsoft.com/office/powerpoint/2010/main" val="2198407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6583" y="987905"/>
            <a:ext cx="6985337" cy="2862322"/>
          </a:xfrm>
          <a:prstGeom prst="rect">
            <a:avLst/>
          </a:prstGeom>
          <a:noFill/>
        </p:spPr>
        <p:txBody>
          <a:bodyPr wrap="square" rtlCol="0">
            <a:spAutoFit/>
          </a:bodyPr>
          <a:lstStyle/>
          <a:p>
            <a:pPr algn="ctr"/>
            <a:r>
              <a:rPr lang="en-US" sz="6000" dirty="0" smtClean="0"/>
              <a:t>Tangle Analysis of Protein-DNA complexes</a:t>
            </a:r>
          </a:p>
        </p:txBody>
      </p:sp>
    </p:spTree>
    <p:extLst>
      <p:ext uri="{BB962C8B-B14F-4D97-AF65-F5344CB8AC3E}">
        <p14:creationId xmlns:p14="http://schemas.microsoft.com/office/powerpoint/2010/main" val="31676748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5649" y="53598"/>
            <a:ext cx="8928351" cy="6789551"/>
          </a:xfrm>
          <a:prstGeom prst="rect">
            <a:avLst/>
          </a:prstGeom>
        </p:spPr>
        <p:txBody>
          <a:bodyPr wrap="square">
            <a:spAutoFit/>
          </a:bodyPr>
          <a:lstStyle/>
          <a:p>
            <a:r>
              <a:rPr lang="en-US" sz="3200" dirty="0" smtClean="0">
                <a:solidFill>
                  <a:srgbClr val="660066"/>
                </a:solidFill>
              </a:rPr>
              <a:t>Persistent </a:t>
            </a:r>
            <a:r>
              <a:rPr lang="en-US" sz="3200" dirty="0">
                <a:solidFill>
                  <a:srgbClr val="660066"/>
                </a:solidFill>
              </a:rPr>
              <a:t>homology </a:t>
            </a:r>
            <a:r>
              <a:rPr lang="en-US" sz="3200" dirty="0" smtClean="0">
                <a:solidFill>
                  <a:srgbClr val="660066"/>
                </a:solidFill>
              </a:rPr>
              <a:t>	         Viral </a:t>
            </a:r>
            <a:r>
              <a:rPr lang="en-US" sz="3200" dirty="0">
                <a:solidFill>
                  <a:srgbClr val="660066"/>
                </a:solidFill>
              </a:rPr>
              <a:t>evolution</a:t>
            </a:r>
          </a:p>
          <a:p>
            <a:r>
              <a:rPr lang="en-US" sz="3200" dirty="0"/>
              <a:t>Filtration value </a:t>
            </a:r>
            <a:r>
              <a:rPr lang="en-US" sz="3200" dirty="0" smtClean="0">
                <a:latin typeface="Symbol" charset="2"/>
                <a:cs typeface="Symbol" charset="2"/>
              </a:rPr>
              <a:t>e</a:t>
            </a:r>
            <a:r>
              <a:rPr lang="en-US" sz="3200" dirty="0" smtClean="0"/>
              <a:t> 	        Genetic </a:t>
            </a:r>
            <a:r>
              <a:rPr lang="en-US" sz="3200" dirty="0"/>
              <a:t>distance </a:t>
            </a:r>
            <a:endParaRPr lang="en-US" sz="3200" dirty="0" smtClean="0"/>
          </a:p>
          <a:p>
            <a:r>
              <a:rPr lang="en-US" sz="3200" dirty="0"/>
              <a:t> </a:t>
            </a:r>
            <a:r>
              <a:rPr lang="en-US" sz="3200" dirty="0" smtClean="0"/>
              <a:t>                                                         (</a:t>
            </a:r>
            <a:r>
              <a:rPr lang="en-US" sz="3200" dirty="0"/>
              <a:t>evolutionary scale)</a:t>
            </a:r>
          </a:p>
          <a:p>
            <a:r>
              <a:rPr lang="en-US" sz="3200" dirty="0" smtClean="0">
                <a:solidFill>
                  <a:schemeClr val="accent2">
                    <a:lumMod val="50000"/>
                  </a:schemeClr>
                </a:solidFill>
                <a:latin typeface="Symbol" charset="2"/>
                <a:cs typeface="Symbol" charset="2"/>
              </a:rPr>
              <a:t>b</a:t>
            </a:r>
            <a:r>
              <a:rPr lang="en-US" sz="3200" baseline="-25000" dirty="0" smtClean="0">
                <a:solidFill>
                  <a:schemeClr val="accent2">
                    <a:lumMod val="50000"/>
                  </a:schemeClr>
                </a:solidFill>
              </a:rPr>
              <a:t>0 </a:t>
            </a:r>
            <a:r>
              <a:rPr lang="en-US" sz="3200" dirty="0" smtClean="0">
                <a:solidFill>
                  <a:schemeClr val="accent2">
                    <a:lumMod val="50000"/>
                  </a:schemeClr>
                </a:solidFill>
              </a:rPr>
              <a:t>at filtration value </a:t>
            </a:r>
            <a:r>
              <a:rPr lang="en-US" sz="3200" dirty="0" smtClean="0">
                <a:solidFill>
                  <a:schemeClr val="accent2">
                    <a:lumMod val="50000"/>
                  </a:schemeClr>
                </a:solidFill>
                <a:latin typeface="Symbol" charset="2"/>
                <a:cs typeface="Symbol" charset="2"/>
              </a:rPr>
              <a:t>e</a:t>
            </a:r>
            <a:r>
              <a:rPr lang="en-US" sz="3200" dirty="0" smtClean="0">
                <a:solidFill>
                  <a:schemeClr val="accent2">
                    <a:lumMod val="50000"/>
                  </a:schemeClr>
                </a:solidFill>
              </a:rPr>
              <a:t>    Number of clusters at scale </a:t>
            </a:r>
            <a:r>
              <a:rPr lang="en-US" sz="3200" dirty="0" smtClean="0">
                <a:solidFill>
                  <a:schemeClr val="accent2">
                    <a:lumMod val="50000"/>
                  </a:schemeClr>
                </a:solidFill>
                <a:latin typeface="Symbol" charset="2"/>
                <a:cs typeface="Symbol" charset="2"/>
              </a:rPr>
              <a:t>e</a:t>
            </a:r>
          </a:p>
          <a:p>
            <a:pPr>
              <a:lnSpc>
                <a:spcPct val="80000"/>
              </a:lnSpc>
            </a:pPr>
            <a:endParaRPr lang="en-US" sz="3200" dirty="0" smtClean="0">
              <a:solidFill>
                <a:schemeClr val="accent2">
                  <a:lumMod val="50000"/>
                </a:schemeClr>
              </a:solidFill>
            </a:endParaRPr>
          </a:p>
          <a:p>
            <a:r>
              <a:rPr lang="en-US" sz="3200" dirty="0" smtClean="0"/>
              <a:t>Generators </a:t>
            </a:r>
            <a:r>
              <a:rPr lang="en-US" sz="3200" dirty="0"/>
              <a:t>of </a:t>
            </a:r>
            <a:r>
              <a:rPr lang="en-US" sz="3200" dirty="0" smtClean="0"/>
              <a:t>H</a:t>
            </a:r>
            <a:r>
              <a:rPr lang="en-US" sz="3200" baseline="-25000" dirty="0" smtClean="0"/>
              <a:t>0 </a:t>
            </a:r>
            <a:r>
              <a:rPr lang="en-US" sz="3200" dirty="0"/>
              <a:t> </a:t>
            </a:r>
            <a:r>
              <a:rPr lang="en-US" sz="3200" dirty="0" smtClean="0"/>
              <a:t>           A </a:t>
            </a:r>
            <a:r>
              <a:rPr lang="en-US" sz="3200" dirty="0"/>
              <a:t>representative element </a:t>
            </a:r>
            <a:r>
              <a:rPr lang="en-US" sz="3200" dirty="0" smtClean="0"/>
              <a:t>of</a:t>
            </a:r>
          </a:p>
          <a:p>
            <a:pPr algn="r"/>
            <a:r>
              <a:rPr lang="en-US" sz="3200" dirty="0" smtClean="0"/>
              <a:t> </a:t>
            </a:r>
            <a:r>
              <a:rPr lang="en-US" sz="3200" dirty="0"/>
              <a:t>the cluster</a:t>
            </a:r>
          </a:p>
          <a:p>
            <a:r>
              <a:rPr lang="en-US" sz="3200" dirty="0">
                <a:solidFill>
                  <a:srgbClr val="632523"/>
                </a:solidFill>
              </a:rPr>
              <a:t>Hierarchical </a:t>
            </a:r>
            <a:r>
              <a:rPr lang="en-US" sz="3200" dirty="0" smtClean="0">
                <a:solidFill>
                  <a:srgbClr val="632523"/>
                </a:solidFill>
              </a:rPr>
              <a:t>                    Hierarchical clustering</a:t>
            </a:r>
          </a:p>
          <a:p>
            <a:r>
              <a:rPr lang="en-US" sz="3200" dirty="0" smtClean="0">
                <a:solidFill>
                  <a:srgbClr val="632523"/>
                </a:solidFill>
              </a:rPr>
              <a:t>relationship </a:t>
            </a:r>
            <a:r>
              <a:rPr lang="en-US" sz="3200" dirty="0">
                <a:solidFill>
                  <a:srgbClr val="632523"/>
                </a:solidFill>
              </a:rPr>
              <a:t>among </a:t>
            </a:r>
            <a:endParaRPr lang="en-US" sz="3200" dirty="0" smtClean="0">
              <a:solidFill>
                <a:srgbClr val="632523"/>
              </a:solidFill>
            </a:endParaRPr>
          </a:p>
          <a:p>
            <a:r>
              <a:rPr lang="en-US" sz="3200" dirty="0" smtClean="0">
                <a:solidFill>
                  <a:srgbClr val="632523"/>
                </a:solidFill>
              </a:rPr>
              <a:t>H</a:t>
            </a:r>
            <a:r>
              <a:rPr lang="en-US" sz="3200" baseline="-25000" dirty="0" smtClean="0">
                <a:solidFill>
                  <a:srgbClr val="632523"/>
                </a:solidFill>
              </a:rPr>
              <a:t>0 </a:t>
            </a:r>
            <a:r>
              <a:rPr lang="en-US" sz="3200" dirty="0" smtClean="0">
                <a:solidFill>
                  <a:srgbClr val="632523"/>
                </a:solidFill>
              </a:rPr>
              <a:t>generators</a:t>
            </a:r>
            <a:endParaRPr lang="en-US" sz="3200" dirty="0">
              <a:solidFill>
                <a:srgbClr val="632523"/>
              </a:solidFill>
            </a:endParaRPr>
          </a:p>
          <a:p>
            <a:pPr>
              <a:lnSpc>
                <a:spcPct val="80000"/>
              </a:lnSpc>
            </a:pPr>
            <a:endParaRPr lang="en-US" sz="3200" dirty="0" smtClean="0">
              <a:latin typeface="Symbol" charset="2"/>
              <a:cs typeface="Symbol" charset="2"/>
            </a:endParaRPr>
          </a:p>
          <a:p>
            <a:r>
              <a:rPr lang="en-US" sz="3200" dirty="0" smtClean="0">
                <a:latin typeface="Symbol" charset="2"/>
                <a:cs typeface="Symbol" charset="2"/>
              </a:rPr>
              <a:t>b</a:t>
            </a:r>
            <a:r>
              <a:rPr lang="en-US" sz="3200" baseline="-25000" dirty="0"/>
              <a:t>1</a:t>
            </a:r>
            <a:r>
              <a:rPr lang="en-US" sz="3200" dirty="0" smtClean="0"/>
              <a:t>                                      Number </a:t>
            </a:r>
            <a:r>
              <a:rPr lang="en-US" sz="3200" dirty="0"/>
              <a:t>of reticulate </a:t>
            </a:r>
            <a:r>
              <a:rPr lang="en-US" sz="3200" dirty="0" smtClean="0"/>
              <a:t>events</a:t>
            </a:r>
          </a:p>
          <a:p>
            <a:pPr algn="r"/>
            <a:r>
              <a:rPr lang="en-US" sz="3200" dirty="0" smtClean="0"/>
              <a:t>             (</a:t>
            </a:r>
            <a:r>
              <a:rPr lang="en-US" sz="3200" dirty="0"/>
              <a:t>recombination and </a:t>
            </a:r>
            <a:endParaRPr lang="en-US" sz="3200" dirty="0" smtClean="0"/>
          </a:p>
          <a:p>
            <a:pPr algn="r"/>
            <a:r>
              <a:rPr lang="en-US" sz="3200" dirty="0" err="1" smtClean="0"/>
              <a:t>reassortment</a:t>
            </a:r>
            <a:r>
              <a:rPr lang="en-US" sz="3200" dirty="0" smtClean="0"/>
              <a:t>)</a:t>
            </a:r>
            <a:endParaRPr lang="en-US" sz="3200" dirty="0"/>
          </a:p>
        </p:txBody>
      </p:sp>
      <p:cxnSp>
        <p:nvCxnSpPr>
          <p:cNvPr id="7" name="Straight Connector 6"/>
          <p:cNvCxnSpPr/>
          <p:nvPr/>
        </p:nvCxnSpPr>
        <p:spPr>
          <a:xfrm>
            <a:off x="191685" y="600398"/>
            <a:ext cx="883251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025400" y="77556"/>
            <a:ext cx="0" cy="6534874"/>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99867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5649" y="53598"/>
            <a:ext cx="8928351" cy="6494085"/>
          </a:xfrm>
          <a:prstGeom prst="rect">
            <a:avLst/>
          </a:prstGeom>
        </p:spPr>
        <p:txBody>
          <a:bodyPr wrap="square">
            <a:spAutoFit/>
          </a:bodyPr>
          <a:lstStyle/>
          <a:p>
            <a:r>
              <a:rPr lang="en-US" sz="3200" dirty="0" smtClean="0">
                <a:solidFill>
                  <a:srgbClr val="660066"/>
                </a:solidFill>
              </a:rPr>
              <a:t>Persistent </a:t>
            </a:r>
            <a:r>
              <a:rPr lang="en-US" sz="3200" dirty="0">
                <a:solidFill>
                  <a:srgbClr val="660066"/>
                </a:solidFill>
              </a:rPr>
              <a:t>homology </a:t>
            </a:r>
            <a:r>
              <a:rPr lang="en-US" sz="3200" dirty="0" smtClean="0">
                <a:solidFill>
                  <a:srgbClr val="660066"/>
                </a:solidFill>
              </a:rPr>
              <a:t>	         Viral </a:t>
            </a:r>
            <a:r>
              <a:rPr lang="en-US" sz="3200" dirty="0">
                <a:solidFill>
                  <a:srgbClr val="660066"/>
                </a:solidFill>
              </a:rPr>
              <a:t>evolution</a:t>
            </a:r>
          </a:p>
          <a:p>
            <a:r>
              <a:rPr lang="en-US" sz="3200" dirty="0" smtClean="0"/>
              <a:t>Generators </a:t>
            </a:r>
            <a:r>
              <a:rPr lang="en-US" sz="3200" dirty="0"/>
              <a:t>of </a:t>
            </a:r>
            <a:r>
              <a:rPr lang="en-US" sz="3200" dirty="0" smtClean="0"/>
              <a:t>H</a:t>
            </a:r>
            <a:r>
              <a:rPr lang="en-US" sz="3200" baseline="-25000" dirty="0" smtClean="0"/>
              <a:t>1</a:t>
            </a:r>
            <a:r>
              <a:rPr lang="en-US" sz="3200" dirty="0" smtClean="0"/>
              <a:t>             </a:t>
            </a:r>
            <a:r>
              <a:rPr lang="en-US" sz="3200" dirty="0"/>
              <a:t>Reticulate events</a:t>
            </a:r>
          </a:p>
          <a:p>
            <a:endParaRPr lang="en-US" sz="3200" dirty="0" smtClean="0"/>
          </a:p>
          <a:p>
            <a:r>
              <a:rPr lang="en-US" sz="3200" dirty="0" smtClean="0">
                <a:solidFill>
                  <a:schemeClr val="accent6">
                    <a:lumMod val="50000"/>
                  </a:schemeClr>
                </a:solidFill>
              </a:rPr>
              <a:t>Generators </a:t>
            </a:r>
            <a:r>
              <a:rPr lang="en-US" sz="3200" dirty="0">
                <a:solidFill>
                  <a:schemeClr val="accent6">
                    <a:lumMod val="50000"/>
                  </a:schemeClr>
                </a:solidFill>
              </a:rPr>
              <a:t>of </a:t>
            </a:r>
            <a:r>
              <a:rPr lang="en-US" sz="3200" dirty="0" smtClean="0">
                <a:solidFill>
                  <a:schemeClr val="accent6">
                    <a:lumMod val="50000"/>
                  </a:schemeClr>
                </a:solidFill>
              </a:rPr>
              <a:t>H</a:t>
            </a:r>
            <a:r>
              <a:rPr lang="en-US" sz="3200" baseline="-25000" dirty="0" smtClean="0">
                <a:solidFill>
                  <a:schemeClr val="accent6">
                    <a:lumMod val="50000"/>
                  </a:schemeClr>
                </a:solidFill>
              </a:rPr>
              <a:t>2</a:t>
            </a:r>
            <a:r>
              <a:rPr lang="en-US" sz="3200" dirty="0">
                <a:solidFill>
                  <a:schemeClr val="accent6">
                    <a:lumMod val="50000"/>
                  </a:schemeClr>
                </a:solidFill>
              </a:rPr>
              <a:t> </a:t>
            </a:r>
            <a:r>
              <a:rPr lang="en-US" sz="3200" dirty="0" smtClean="0">
                <a:solidFill>
                  <a:schemeClr val="accent6">
                    <a:lumMod val="50000"/>
                  </a:schemeClr>
                </a:solidFill>
              </a:rPr>
              <a:t>            </a:t>
            </a:r>
            <a:r>
              <a:rPr lang="en-US" sz="3200" dirty="0" smtClean="0">
                <a:solidFill>
                  <a:srgbClr val="984807"/>
                </a:solidFill>
              </a:rPr>
              <a:t>Complex </a:t>
            </a:r>
            <a:r>
              <a:rPr lang="en-US" sz="3200" dirty="0">
                <a:solidFill>
                  <a:srgbClr val="984807"/>
                </a:solidFill>
              </a:rPr>
              <a:t>horizontal </a:t>
            </a:r>
            <a:endParaRPr lang="en-US" sz="3200" dirty="0" smtClean="0">
              <a:solidFill>
                <a:srgbClr val="984807"/>
              </a:solidFill>
            </a:endParaRPr>
          </a:p>
          <a:p>
            <a:pPr algn="r"/>
            <a:r>
              <a:rPr lang="en-US" sz="3200" dirty="0" smtClean="0">
                <a:solidFill>
                  <a:srgbClr val="984807"/>
                </a:solidFill>
              </a:rPr>
              <a:t>genomic </a:t>
            </a:r>
            <a:r>
              <a:rPr lang="en-US" sz="3200" dirty="0">
                <a:solidFill>
                  <a:srgbClr val="984807"/>
                </a:solidFill>
              </a:rPr>
              <a:t>exchange</a:t>
            </a:r>
          </a:p>
          <a:p>
            <a:endParaRPr lang="en-US" sz="3200" dirty="0" smtClean="0">
              <a:solidFill>
                <a:srgbClr val="984807"/>
              </a:solidFill>
            </a:endParaRPr>
          </a:p>
          <a:p>
            <a:r>
              <a:rPr lang="en-US" sz="3200" dirty="0" err="1" smtClean="0"/>
              <a:t>H</a:t>
            </a:r>
            <a:r>
              <a:rPr lang="en-US" sz="3200" baseline="-25000" dirty="0" err="1" smtClean="0"/>
              <a:t>k</a:t>
            </a:r>
            <a:r>
              <a:rPr lang="en-US" sz="3200" dirty="0" smtClean="0"/>
              <a:t>  ≠ 0 for some k &gt; 0      No </a:t>
            </a:r>
            <a:r>
              <a:rPr lang="en-US" sz="3200" dirty="0"/>
              <a:t>phylogenetic </a:t>
            </a:r>
            <a:r>
              <a:rPr lang="en-US" sz="3200" dirty="0" smtClean="0"/>
              <a:t>tree</a:t>
            </a:r>
          </a:p>
          <a:p>
            <a:pPr algn="r"/>
            <a:r>
              <a:rPr lang="en-US" sz="3200" dirty="0" smtClean="0"/>
              <a:t>representation</a:t>
            </a:r>
            <a:endParaRPr lang="en-US" sz="3200" dirty="0"/>
          </a:p>
          <a:p>
            <a:endParaRPr lang="en-US" sz="3200" dirty="0" smtClean="0"/>
          </a:p>
          <a:p>
            <a:r>
              <a:rPr lang="en-US" sz="3200" dirty="0" smtClean="0">
                <a:solidFill>
                  <a:srgbClr val="984807"/>
                </a:solidFill>
              </a:rPr>
              <a:t>Number </a:t>
            </a:r>
            <a:r>
              <a:rPr lang="en-US" sz="3200" dirty="0">
                <a:solidFill>
                  <a:srgbClr val="984807"/>
                </a:solidFill>
              </a:rPr>
              <a:t>of </a:t>
            </a:r>
            <a:r>
              <a:rPr lang="en-US" sz="3200" dirty="0" smtClean="0">
                <a:solidFill>
                  <a:srgbClr val="984807"/>
                </a:solidFill>
              </a:rPr>
              <a:t>                               Lower bound on rate of </a:t>
            </a:r>
          </a:p>
          <a:p>
            <a:r>
              <a:rPr lang="en-US" sz="3200" dirty="0" smtClean="0">
                <a:solidFill>
                  <a:srgbClr val="984807"/>
                </a:solidFill>
              </a:rPr>
              <a:t>higher</a:t>
            </a:r>
            <a:r>
              <a:rPr lang="en-US" sz="3200" dirty="0">
                <a:solidFill>
                  <a:srgbClr val="984807"/>
                </a:solidFill>
              </a:rPr>
              <a:t>-</a:t>
            </a:r>
            <a:r>
              <a:rPr lang="en-US" sz="3200" dirty="0" smtClean="0">
                <a:solidFill>
                  <a:srgbClr val="984807"/>
                </a:solidFill>
              </a:rPr>
              <a:t>dimensional                            reticulate events</a:t>
            </a:r>
          </a:p>
          <a:p>
            <a:r>
              <a:rPr lang="en-US" sz="3200" dirty="0" smtClean="0">
                <a:solidFill>
                  <a:srgbClr val="984807"/>
                </a:solidFill>
              </a:rPr>
              <a:t> </a:t>
            </a:r>
            <a:r>
              <a:rPr lang="en-US" sz="3200" dirty="0">
                <a:solidFill>
                  <a:srgbClr val="984807"/>
                </a:solidFill>
              </a:rPr>
              <a:t>generators over time </a:t>
            </a:r>
            <a:endParaRPr lang="en-US" sz="3200" dirty="0" smtClean="0">
              <a:solidFill>
                <a:srgbClr val="984807"/>
              </a:solidFill>
            </a:endParaRPr>
          </a:p>
          <a:p>
            <a:r>
              <a:rPr lang="en-US" sz="3200" dirty="0" smtClean="0">
                <a:solidFill>
                  <a:srgbClr val="984807"/>
                </a:solidFill>
              </a:rPr>
              <a:t>(</a:t>
            </a:r>
            <a:r>
              <a:rPr lang="en-US" sz="3200" dirty="0">
                <a:solidFill>
                  <a:srgbClr val="984807"/>
                </a:solidFill>
              </a:rPr>
              <a:t>irreducible cycle rate</a:t>
            </a:r>
            <a:r>
              <a:rPr lang="en-US" sz="3200" dirty="0" smtClean="0">
                <a:solidFill>
                  <a:srgbClr val="984807"/>
                </a:solidFill>
              </a:rPr>
              <a:t>)</a:t>
            </a:r>
            <a:endParaRPr lang="en-US" sz="3200" dirty="0">
              <a:solidFill>
                <a:srgbClr val="984807"/>
              </a:solidFill>
            </a:endParaRPr>
          </a:p>
        </p:txBody>
      </p:sp>
      <p:cxnSp>
        <p:nvCxnSpPr>
          <p:cNvPr id="7" name="Straight Connector 6"/>
          <p:cNvCxnSpPr/>
          <p:nvPr/>
        </p:nvCxnSpPr>
        <p:spPr>
          <a:xfrm>
            <a:off x="191685" y="646868"/>
            <a:ext cx="883251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025400" y="77556"/>
            <a:ext cx="0" cy="6534874"/>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3312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p:cNvSpPr txBox="1">
            <a:spLocks noChangeArrowheads="1"/>
          </p:cNvSpPr>
          <p:nvPr/>
        </p:nvSpPr>
        <p:spPr bwMode="auto">
          <a:xfrm>
            <a:off x="1063625" y="303213"/>
            <a:ext cx="4038600" cy="460375"/>
          </a:xfrm>
          <a:prstGeom prst="rect">
            <a:avLst/>
          </a:prstGeom>
          <a:noFill/>
          <a:ln w="9525">
            <a:noFill/>
            <a:miter lim="800000"/>
            <a:headEnd/>
            <a:tailEnd/>
          </a:ln>
        </p:spPr>
        <p:txBody>
          <a:bodyPr>
            <a:spAutoFit/>
          </a:bodyPr>
          <a:lstStyle/>
          <a:p>
            <a:r>
              <a:rPr lang="en-US"/>
              <a:t>Mathematical Model</a:t>
            </a:r>
          </a:p>
        </p:txBody>
      </p:sp>
      <p:sp>
        <p:nvSpPr>
          <p:cNvPr id="24579" name="TextBox 2"/>
          <p:cNvSpPr txBox="1">
            <a:spLocks noChangeArrowheads="1"/>
          </p:cNvSpPr>
          <p:nvPr/>
        </p:nvSpPr>
        <p:spPr bwMode="auto">
          <a:xfrm>
            <a:off x="357188" y="1900238"/>
            <a:ext cx="1624012" cy="461962"/>
          </a:xfrm>
          <a:prstGeom prst="rect">
            <a:avLst/>
          </a:prstGeom>
          <a:noFill/>
          <a:ln w="9525">
            <a:noFill/>
            <a:miter lim="800000"/>
            <a:headEnd/>
            <a:tailEnd/>
          </a:ln>
        </p:spPr>
        <p:txBody>
          <a:bodyPr>
            <a:spAutoFit/>
          </a:bodyPr>
          <a:lstStyle/>
          <a:p>
            <a:r>
              <a:rPr lang="en-US"/>
              <a:t>Protein =</a:t>
            </a:r>
          </a:p>
        </p:txBody>
      </p:sp>
      <p:sp>
        <p:nvSpPr>
          <p:cNvPr id="24580" name="TextBox 3"/>
          <p:cNvSpPr txBox="1">
            <a:spLocks noChangeArrowheads="1"/>
          </p:cNvSpPr>
          <p:nvPr/>
        </p:nvSpPr>
        <p:spPr bwMode="auto">
          <a:xfrm>
            <a:off x="522288" y="5029200"/>
            <a:ext cx="1082675" cy="461963"/>
          </a:xfrm>
          <a:prstGeom prst="rect">
            <a:avLst/>
          </a:prstGeom>
          <a:noFill/>
          <a:ln w="9525">
            <a:noFill/>
            <a:miter lim="800000"/>
            <a:headEnd/>
            <a:tailEnd/>
          </a:ln>
        </p:spPr>
        <p:txBody>
          <a:bodyPr wrap="none">
            <a:spAutoFit/>
          </a:bodyPr>
          <a:lstStyle/>
          <a:p>
            <a:r>
              <a:rPr lang="en-US"/>
              <a:t>DNA = </a:t>
            </a:r>
          </a:p>
        </p:txBody>
      </p:sp>
      <p:pic>
        <p:nvPicPr>
          <p:cNvPr id="24581" name="Picture 2"/>
          <p:cNvPicPr>
            <a:picLocks noChangeAspect="1" noChangeArrowheads="1"/>
          </p:cNvPicPr>
          <p:nvPr/>
        </p:nvPicPr>
        <p:blipFill>
          <a:blip r:embed="rId2" cstate="print"/>
          <a:srcRect l="24057" r="34882" b="45316"/>
          <a:stretch>
            <a:fillRect/>
          </a:stretch>
        </p:blipFill>
        <p:spPr bwMode="auto">
          <a:xfrm>
            <a:off x="1981200" y="914400"/>
            <a:ext cx="3121025" cy="2427288"/>
          </a:xfrm>
          <a:prstGeom prst="rect">
            <a:avLst/>
          </a:prstGeom>
          <a:noFill/>
          <a:ln w="9525">
            <a:noFill/>
            <a:miter lim="800000"/>
            <a:headEnd/>
            <a:tailEnd/>
          </a:ln>
        </p:spPr>
      </p:pic>
      <p:pic>
        <p:nvPicPr>
          <p:cNvPr id="24582" name="Picture 6"/>
          <p:cNvPicPr>
            <a:picLocks noChangeAspect="1"/>
          </p:cNvPicPr>
          <p:nvPr/>
        </p:nvPicPr>
        <p:blipFill>
          <a:blip r:embed="rId3" cstate="print"/>
          <a:srcRect l="8801" t="8801" r="8600" b="8600"/>
          <a:stretch>
            <a:fillRect/>
          </a:stretch>
        </p:blipFill>
        <p:spPr bwMode="auto">
          <a:xfrm>
            <a:off x="6407150" y="1038225"/>
            <a:ext cx="2303463" cy="2303463"/>
          </a:xfrm>
          <a:prstGeom prst="rect">
            <a:avLst/>
          </a:prstGeom>
          <a:noFill/>
          <a:ln w="9525">
            <a:noFill/>
            <a:miter lim="800000"/>
            <a:headEnd/>
            <a:tailEnd/>
          </a:ln>
        </p:spPr>
      </p:pic>
      <p:sp>
        <p:nvSpPr>
          <p:cNvPr id="24583" name="TextBox 7"/>
          <p:cNvSpPr txBox="1">
            <a:spLocks noChangeArrowheads="1"/>
          </p:cNvSpPr>
          <p:nvPr/>
        </p:nvSpPr>
        <p:spPr bwMode="auto">
          <a:xfrm>
            <a:off x="5486400" y="1900238"/>
            <a:ext cx="457200" cy="646112"/>
          </a:xfrm>
          <a:prstGeom prst="rect">
            <a:avLst/>
          </a:prstGeom>
          <a:noFill/>
          <a:ln w="9525">
            <a:noFill/>
            <a:miter lim="800000"/>
            <a:headEnd/>
            <a:tailEnd/>
          </a:ln>
        </p:spPr>
        <p:txBody>
          <a:bodyPr>
            <a:spAutoFit/>
          </a:bodyPr>
          <a:lstStyle/>
          <a:p>
            <a:r>
              <a:rPr lang="en-US" sz="3600"/>
              <a:t>=</a:t>
            </a:r>
          </a:p>
        </p:txBody>
      </p:sp>
      <p:pic>
        <p:nvPicPr>
          <p:cNvPr id="24584" name="Picture 8"/>
          <p:cNvPicPr>
            <a:picLocks noChangeAspect="1"/>
          </p:cNvPicPr>
          <p:nvPr/>
        </p:nvPicPr>
        <p:blipFill>
          <a:blip r:embed="rId4" cstate="print"/>
          <a:srcRect t="3462" b="3462"/>
          <a:stretch>
            <a:fillRect/>
          </a:stretch>
        </p:blipFill>
        <p:spPr bwMode="auto">
          <a:xfrm>
            <a:off x="1752600" y="3916363"/>
            <a:ext cx="1449388" cy="2582862"/>
          </a:xfrm>
          <a:prstGeom prst="rect">
            <a:avLst/>
          </a:prstGeom>
          <a:noFill/>
          <a:ln w="9525">
            <a:noFill/>
            <a:miter lim="800000"/>
            <a:headEnd/>
            <a:tailEnd/>
          </a:ln>
        </p:spPr>
      </p:pic>
      <p:pic>
        <p:nvPicPr>
          <p:cNvPr id="24585" name="Picture 9"/>
          <p:cNvPicPr>
            <a:picLocks noChangeAspect="1"/>
          </p:cNvPicPr>
          <p:nvPr/>
        </p:nvPicPr>
        <p:blipFill>
          <a:blip r:embed="rId5" cstate="print"/>
          <a:srcRect/>
          <a:stretch>
            <a:fillRect/>
          </a:stretch>
        </p:blipFill>
        <p:spPr bwMode="auto">
          <a:xfrm>
            <a:off x="4076700" y="4343400"/>
            <a:ext cx="2051050" cy="1879600"/>
          </a:xfrm>
          <a:prstGeom prst="rect">
            <a:avLst/>
          </a:prstGeom>
          <a:noFill/>
          <a:ln w="9525">
            <a:noFill/>
            <a:miter lim="800000"/>
            <a:headEnd/>
            <a:tailEnd/>
          </a:ln>
        </p:spPr>
      </p:pic>
      <p:sp>
        <p:nvSpPr>
          <p:cNvPr id="24586" name="TextBox 10"/>
          <p:cNvSpPr txBox="1">
            <a:spLocks noChangeArrowheads="1"/>
          </p:cNvSpPr>
          <p:nvPr/>
        </p:nvSpPr>
        <p:spPr bwMode="auto">
          <a:xfrm>
            <a:off x="6400800" y="4845050"/>
            <a:ext cx="457200" cy="646113"/>
          </a:xfrm>
          <a:prstGeom prst="rect">
            <a:avLst/>
          </a:prstGeom>
          <a:noFill/>
          <a:ln w="9525">
            <a:noFill/>
            <a:miter lim="800000"/>
            <a:headEnd/>
            <a:tailEnd/>
          </a:ln>
        </p:spPr>
        <p:txBody>
          <a:bodyPr>
            <a:spAutoFit/>
          </a:bodyPr>
          <a:lstStyle/>
          <a:p>
            <a:r>
              <a:rPr lang="en-US" sz="3600"/>
              <a:t>=</a:t>
            </a:r>
          </a:p>
        </p:txBody>
      </p:sp>
      <p:sp>
        <p:nvSpPr>
          <p:cNvPr id="24587" name="TextBox 11"/>
          <p:cNvSpPr txBox="1">
            <a:spLocks noChangeArrowheads="1"/>
          </p:cNvSpPr>
          <p:nvPr/>
        </p:nvSpPr>
        <p:spPr bwMode="auto">
          <a:xfrm>
            <a:off x="3429000" y="4845050"/>
            <a:ext cx="457200" cy="646113"/>
          </a:xfrm>
          <a:prstGeom prst="rect">
            <a:avLst/>
          </a:prstGeom>
          <a:noFill/>
          <a:ln w="9525">
            <a:noFill/>
            <a:miter lim="800000"/>
            <a:headEnd/>
            <a:tailEnd/>
          </a:ln>
        </p:spPr>
        <p:txBody>
          <a:bodyPr>
            <a:spAutoFit/>
          </a:bodyPr>
          <a:lstStyle/>
          <a:p>
            <a:r>
              <a:rPr lang="en-US" sz="3600"/>
              <a:t>=</a:t>
            </a:r>
          </a:p>
        </p:txBody>
      </p:sp>
      <p:cxnSp>
        <p:nvCxnSpPr>
          <p:cNvPr id="14" name="Curved Connector 13"/>
          <p:cNvCxnSpPr>
            <a:cxnSpLocks noChangeShapeType="1"/>
          </p:cNvCxnSpPr>
          <p:nvPr/>
        </p:nvCxnSpPr>
        <p:spPr bwMode="auto">
          <a:xfrm rot="16200000" flipH="1">
            <a:off x="6565900" y="4787900"/>
            <a:ext cx="1879600" cy="990600"/>
          </a:xfrm>
          <a:prstGeom prst="curvedConnector3">
            <a:avLst>
              <a:gd name="adj1" fmla="val 50000"/>
            </a:avLst>
          </a:prstGeom>
          <a:noFill/>
          <a:ln w="98425">
            <a:solidFill>
              <a:schemeClr val="accent1"/>
            </a:solidFill>
            <a:round/>
            <a:headEnd/>
            <a:tailEnd/>
          </a:ln>
          <a:effectLst>
            <a:outerShdw dist="20000" dir="5400000" rotWithShape="0">
              <a:srgbClr val="808080">
                <a:alpha val="37999"/>
              </a:srgbClr>
            </a:outerShdw>
          </a:effectLst>
        </p:spPr>
      </p:cxnSp>
    </p:spTree>
    <p:extLst>
      <p:ext uri="{BB962C8B-B14F-4D97-AF65-F5344CB8AC3E}">
        <p14:creationId xmlns:p14="http://schemas.microsoft.com/office/powerpoint/2010/main" val="631530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Line 2"/>
          <p:cNvSpPr>
            <a:spLocks noChangeShapeType="1"/>
          </p:cNvSpPr>
          <p:nvPr/>
        </p:nvSpPr>
        <p:spPr bwMode="auto">
          <a:xfrm>
            <a:off x="4368800" y="3976688"/>
            <a:ext cx="606425" cy="1587"/>
          </a:xfrm>
          <a:prstGeom prst="line">
            <a:avLst/>
          </a:prstGeom>
          <a:noFill/>
          <a:ln w="57150">
            <a:solidFill>
              <a:schemeClr val="tx1"/>
            </a:solidFill>
            <a:round/>
            <a:headEnd type="triangle" w="med" len="med"/>
            <a:tailEnd type="triangle" w="med" len="med"/>
          </a:ln>
        </p:spPr>
        <p:txBody>
          <a:bodyPr/>
          <a:lstStyle/>
          <a:p>
            <a:endParaRPr lang="en-US"/>
          </a:p>
        </p:txBody>
      </p:sp>
      <p:pic>
        <p:nvPicPr>
          <p:cNvPr id="25603" name="Picture 3"/>
          <p:cNvPicPr>
            <a:picLocks noChangeAspect="1" noChangeArrowheads="1"/>
          </p:cNvPicPr>
          <p:nvPr/>
        </p:nvPicPr>
        <p:blipFill>
          <a:blip r:embed="rId2" cstate="print"/>
          <a:srcRect/>
          <a:stretch>
            <a:fillRect/>
          </a:stretch>
        </p:blipFill>
        <p:spPr bwMode="auto">
          <a:xfrm>
            <a:off x="1066800" y="2530475"/>
            <a:ext cx="2997200" cy="2676525"/>
          </a:xfrm>
          <a:prstGeom prst="rect">
            <a:avLst/>
          </a:prstGeom>
          <a:noFill/>
          <a:ln w="9525">
            <a:noFill/>
            <a:miter lim="800000"/>
            <a:headEnd/>
            <a:tailEnd/>
          </a:ln>
        </p:spPr>
      </p:pic>
      <p:pic>
        <p:nvPicPr>
          <p:cNvPr id="25604" name="Picture 4"/>
          <p:cNvPicPr>
            <a:picLocks noChangeAspect="1" noChangeArrowheads="1"/>
          </p:cNvPicPr>
          <p:nvPr/>
        </p:nvPicPr>
        <p:blipFill>
          <a:blip r:embed="rId3" cstate="print"/>
          <a:srcRect/>
          <a:stretch>
            <a:fillRect/>
          </a:stretch>
        </p:blipFill>
        <p:spPr bwMode="auto">
          <a:xfrm>
            <a:off x="5256213" y="2576513"/>
            <a:ext cx="2687637" cy="2555875"/>
          </a:xfrm>
          <a:prstGeom prst="rect">
            <a:avLst/>
          </a:prstGeom>
          <a:noFill/>
          <a:ln w="9525">
            <a:noFill/>
            <a:miter lim="800000"/>
            <a:headEnd/>
            <a:tailEnd/>
          </a:ln>
        </p:spPr>
      </p:pic>
      <p:sp>
        <p:nvSpPr>
          <p:cNvPr id="25605" name="Rectangle 5"/>
          <p:cNvSpPr>
            <a:spLocks noChangeArrowheads="1"/>
          </p:cNvSpPr>
          <p:nvPr/>
        </p:nvSpPr>
        <p:spPr bwMode="auto">
          <a:xfrm>
            <a:off x="1752600" y="5426075"/>
            <a:ext cx="5410200" cy="822325"/>
          </a:xfrm>
          <a:prstGeom prst="rect">
            <a:avLst/>
          </a:prstGeom>
          <a:noFill/>
          <a:ln w="9525">
            <a:noFill/>
            <a:miter lim="800000"/>
            <a:headEnd/>
            <a:tailEnd/>
          </a:ln>
        </p:spPr>
        <p:txBody>
          <a:bodyPr>
            <a:spAutoFit/>
          </a:bodyPr>
          <a:lstStyle/>
          <a:p>
            <a:pPr algn="ctr"/>
            <a:r>
              <a:rPr lang="en-US" altLang="ko-KR">
                <a:ea typeface="Gulim" pitchFamily="34" charset="-127"/>
              </a:rPr>
              <a:t>Protein-DNA complex</a:t>
            </a:r>
          </a:p>
          <a:p>
            <a:pPr algn="ctr"/>
            <a:r>
              <a:rPr lang="en-US" altLang="ko-KR">
                <a:ea typeface="Gulim" pitchFamily="34" charset="-127"/>
              </a:rPr>
              <a:t>Heichman and Johnson</a:t>
            </a:r>
          </a:p>
        </p:txBody>
      </p:sp>
      <p:sp>
        <p:nvSpPr>
          <p:cNvPr id="25606" name="Rectangle 6"/>
          <p:cNvSpPr>
            <a:spLocks noChangeArrowheads="1"/>
          </p:cNvSpPr>
          <p:nvPr/>
        </p:nvSpPr>
        <p:spPr bwMode="auto">
          <a:xfrm>
            <a:off x="533400" y="381000"/>
            <a:ext cx="7772400" cy="1963738"/>
          </a:xfrm>
          <a:prstGeom prst="rect">
            <a:avLst/>
          </a:prstGeom>
          <a:noFill/>
          <a:ln w="9525">
            <a:noFill/>
            <a:miter lim="800000"/>
            <a:headEnd/>
            <a:tailEnd/>
          </a:ln>
        </p:spPr>
        <p:txBody>
          <a:bodyPr>
            <a:spAutoFit/>
          </a:bodyPr>
          <a:lstStyle/>
          <a:p>
            <a:pPr>
              <a:lnSpc>
                <a:spcPct val="80000"/>
              </a:lnSpc>
            </a:pPr>
            <a:r>
              <a:rPr lang="en-US" altLang="ko-KR">
                <a:ea typeface="Gulim" pitchFamily="34" charset="-127"/>
              </a:rPr>
              <a:t>C. Ernst, D. W. Sumners, A calculus for rational tangles: applications to DNA recombination, </a:t>
            </a:r>
            <a:r>
              <a:rPr lang="en-US" altLang="ko-KR" i="1">
                <a:ea typeface="Gulim" pitchFamily="34" charset="-127"/>
              </a:rPr>
              <a:t>Math. Proc. Camb. Phil. Soc.</a:t>
            </a:r>
            <a:r>
              <a:rPr lang="en-US" altLang="ko-KR">
                <a:ea typeface="Gulim" pitchFamily="34" charset="-127"/>
              </a:rPr>
              <a:t> 108 (1990), 489-515.</a:t>
            </a:r>
          </a:p>
          <a:p>
            <a:endParaRPr lang="en-US" altLang="ko-KR" sz="1600">
              <a:ea typeface="Gulim" pitchFamily="34" charset="-127"/>
            </a:endParaRPr>
          </a:p>
          <a:p>
            <a:r>
              <a:rPr lang="en-US" altLang="ko-KR">
                <a:ea typeface="Gulim" pitchFamily="34" charset="-127"/>
              </a:rPr>
              <a:t>protein = three dimensional ball </a:t>
            </a:r>
          </a:p>
          <a:p>
            <a:r>
              <a:rPr lang="en-US" altLang="ko-KR">
                <a:ea typeface="Gulim" pitchFamily="34" charset="-127"/>
              </a:rPr>
              <a:t>protein-bound DNA = strings.</a:t>
            </a:r>
          </a:p>
        </p:txBody>
      </p:sp>
      <p:sp>
        <p:nvSpPr>
          <p:cNvPr id="25607" name="TextBox 6"/>
          <p:cNvSpPr txBox="1">
            <a:spLocks noChangeArrowheads="1"/>
          </p:cNvSpPr>
          <p:nvPr/>
        </p:nvSpPr>
        <p:spPr bwMode="auto">
          <a:xfrm>
            <a:off x="533400" y="6384925"/>
            <a:ext cx="3835400" cy="307975"/>
          </a:xfrm>
          <a:prstGeom prst="rect">
            <a:avLst/>
          </a:prstGeom>
          <a:noFill/>
          <a:ln w="9525">
            <a:noFill/>
            <a:miter lim="800000"/>
            <a:headEnd/>
            <a:tailEnd/>
          </a:ln>
        </p:spPr>
        <p:txBody>
          <a:bodyPr>
            <a:spAutoFit/>
          </a:bodyPr>
          <a:lstStyle/>
          <a:p>
            <a:r>
              <a:rPr lang="en-US" sz="1400"/>
              <a:t>Slide (modified) from Soojeong Kim</a:t>
            </a:r>
          </a:p>
        </p:txBody>
      </p:sp>
    </p:spTree>
    <p:extLst>
      <p:ext uri="{BB962C8B-B14F-4D97-AF65-F5344CB8AC3E}">
        <p14:creationId xmlns:p14="http://schemas.microsoft.com/office/powerpoint/2010/main" val="13269841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muexampleCLb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79351"/>
            <a:ext cx="8382000" cy="2568575"/>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15363" name="Text Box 3"/>
          <p:cNvSpPr txBox="1">
            <a:spLocks noChangeArrowheads="1"/>
          </p:cNvSpPr>
          <p:nvPr/>
        </p:nvSpPr>
        <p:spPr bwMode="auto">
          <a:xfrm>
            <a:off x="609600" y="241539"/>
            <a:ext cx="77724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eaLnBrk="1" hangingPunct="1">
              <a:spcBef>
                <a:spcPct val="50000"/>
              </a:spcBef>
            </a:pPr>
            <a:r>
              <a:rPr lang="en-US" sz="3600" dirty="0">
                <a:cs typeface="Arial" charset="0"/>
              </a:rPr>
              <a:t>Solving tangle equations</a:t>
            </a:r>
          </a:p>
        </p:txBody>
      </p:sp>
      <p:sp>
        <p:nvSpPr>
          <p:cNvPr id="2" name="Rectangle 1"/>
          <p:cNvSpPr/>
          <p:nvPr/>
        </p:nvSpPr>
        <p:spPr>
          <a:xfrm>
            <a:off x="381001" y="4070620"/>
            <a:ext cx="8523928" cy="2554545"/>
          </a:xfrm>
          <a:prstGeom prst="rect">
            <a:avLst/>
          </a:prstGeom>
        </p:spPr>
        <p:txBody>
          <a:bodyPr wrap="square">
            <a:spAutoFit/>
          </a:bodyPr>
          <a:lstStyle/>
          <a:p>
            <a:r>
              <a:rPr lang="en-US" sz="3200" dirty="0" smtClean="0"/>
              <a:t>Tangle equation from:  </a:t>
            </a:r>
            <a:r>
              <a:rPr lang="en-US" sz="3200" i="1" dirty="0" smtClean="0"/>
              <a:t>Path </a:t>
            </a:r>
            <a:r>
              <a:rPr lang="en-US" sz="3200" i="1" dirty="0"/>
              <a:t>of DNA within the Mu transpososome. Transposase interactions bridging two Mu ends and the enhancer trap five DNA </a:t>
            </a:r>
            <a:r>
              <a:rPr lang="en-US" sz="3200" i="1" dirty="0" smtClean="0"/>
              <a:t>supercoils.</a:t>
            </a:r>
            <a:r>
              <a:rPr lang="en-US" sz="3200" dirty="0" smtClean="0"/>
              <a:t> Pathania </a:t>
            </a:r>
            <a:r>
              <a:rPr lang="en-US" sz="3200" dirty="0"/>
              <a:t>S, Jayaram M, Harshey RM</a:t>
            </a:r>
            <a:r>
              <a:rPr lang="en-US" sz="3200" dirty="0" smtClean="0"/>
              <a:t>.</a:t>
            </a:r>
            <a:endParaRPr lang="en-US" sz="3200" dirty="0"/>
          </a:p>
          <a:p>
            <a:r>
              <a:rPr lang="en-US" sz="3200" dirty="0"/>
              <a:t>Cell. 2002 May 17;109(4):425-36.</a:t>
            </a:r>
          </a:p>
        </p:txBody>
      </p:sp>
    </p:spTree>
    <p:extLst>
      <p:ext uri="{BB962C8B-B14F-4D97-AF65-F5344CB8AC3E}">
        <p14:creationId xmlns:p14="http://schemas.microsoft.com/office/powerpoint/2010/main" val="348896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60400" y="1097798"/>
            <a:ext cx="7823200" cy="3886200"/>
          </a:xfrm>
          <a:prstGeom prst="rect">
            <a:avLst/>
          </a:prstGeom>
        </p:spPr>
      </p:pic>
      <p:sp>
        <p:nvSpPr>
          <p:cNvPr id="4" name="Rectangle 3"/>
          <p:cNvSpPr/>
          <p:nvPr/>
        </p:nvSpPr>
        <p:spPr>
          <a:xfrm>
            <a:off x="70560" y="6437726"/>
            <a:ext cx="5387287" cy="369332"/>
          </a:xfrm>
          <a:prstGeom prst="rect">
            <a:avLst/>
          </a:prstGeom>
        </p:spPr>
        <p:txBody>
          <a:bodyPr wrap="square">
            <a:spAutoFit/>
          </a:bodyPr>
          <a:lstStyle/>
          <a:p>
            <a:r>
              <a:rPr lang="en-US" dirty="0"/>
              <a:t>http://</a:t>
            </a:r>
            <a:r>
              <a:rPr lang="en-US" dirty="0" err="1"/>
              <a:t>www.pnas.org</a:t>
            </a:r>
            <a:r>
              <a:rPr lang="en-US" dirty="0"/>
              <a:t>/content/110/46/18566.full</a:t>
            </a:r>
          </a:p>
        </p:txBody>
      </p:sp>
      <p:sp>
        <p:nvSpPr>
          <p:cNvPr id="5" name="TextBox 4"/>
          <p:cNvSpPr txBox="1"/>
          <p:nvPr/>
        </p:nvSpPr>
        <p:spPr>
          <a:xfrm>
            <a:off x="1711055" y="5186504"/>
            <a:ext cx="7197013" cy="400110"/>
          </a:xfrm>
          <a:prstGeom prst="rect">
            <a:avLst/>
          </a:prstGeom>
          <a:noFill/>
        </p:spPr>
        <p:txBody>
          <a:bodyPr wrap="square" rtlCol="0">
            <a:spAutoFit/>
          </a:bodyPr>
          <a:lstStyle/>
          <a:p>
            <a:r>
              <a:rPr lang="pl-PL" sz="2000" dirty="0"/>
              <a:t>vol. 110 no. </a:t>
            </a:r>
            <a:r>
              <a:rPr lang="pl-PL" sz="2000" dirty="0" smtClean="0"/>
              <a:t>46, 18566</a:t>
            </a:r>
            <a:r>
              <a:rPr lang="pl-PL" sz="2000" dirty="0"/>
              <a:t>–</a:t>
            </a:r>
            <a:r>
              <a:rPr lang="pl-PL" sz="2000" dirty="0" smtClean="0"/>
              <a:t>18571,   </a:t>
            </a:r>
            <a:r>
              <a:rPr lang="en-US" sz="2000" dirty="0" smtClean="0"/>
              <a:t>2013</a:t>
            </a:r>
          </a:p>
        </p:txBody>
      </p:sp>
    </p:spTree>
    <p:extLst>
      <p:ext uri="{BB962C8B-B14F-4D97-AF65-F5344CB8AC3E}">
        <p14:creationId xmlns:p14="http://schemas.microsoft.com/office/powerpoint/2010/main" val="14181902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8633" y="1464216"/>
            <a:ext cx="8378877" cy="3046988"/>
          </a:xfrm>
          <a:prstGeom prst="rect">
            <a:avLst/>
          </a:prstGeom>
          <a:noFill/>
        </p:spPr>
        <p:txBody>
          <a:bodyPr wrap="square" rtlCol="0">
            <a:spAutoFit/>
          </a:bodyPr>
          <a:lstStyle/>
          <a:p>
            <a:pPr algn="ctr"/>
            <a:r>
              <a:rPr lang="en-US" sz="7200" dirty="0" smtClean="0"/>
              <a:t>Background</a:t>
            </a:r>
          </a:p>
          <a:p>
            <a:pPr algn="ctr"/>
            <a:endParaRPr lang="en-US" sz="7200" dirty="0"/>
          </a:p>
          <a:p>
            <a:pPr algn="ctr"/>
            <a:endParaRPr lang="en-US" sz="4800" dirty="0" smtClean="0"/>
          </a:p>
        </p:txBody>
      </p:sp>
    </p:spTree>
    <p:extLst>
      <p:ext uri="{BB962C8B-B14F-4D97-AF65-F5344CB8AC3E}">
        <p14:creationId xmlns:p14="http://schemas.microsoft.com/office/powerpoint/2010/main" val="25600470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32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6861</TotalTime>
  <Words>1619</Words>
  <Application>Microsoft Office PowerPoint</Application>
  <PresentationFormat>On-screen Show (4:3)</PresentationFormat>
  <Paragraphs>402</Paragraphs>
  <Slides>41</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Gulim</vt:lpstr>
      <vt:lpstr>MS PGothic</vt:lpstr>
      <vt:lpstr>MS PGothic</vt:lpstr>
      <vt:lpstr>Arial</vt:lpstr>
      <vt:lpstr>Calibri</vt:lpstr>
      <vt:lpstr>msgothic</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do we get distances from?</vt:lpstr>
      <vt:lpstr>PowerPoint Presentation</vt:lpstr>
      <vt:lpstr>PowerPoint Presentation</vt:lpstr>
      <vt:lpstr>Perfectly “tree-like” distances</vt:lpstr>
      <vt:lpstr>Perfectly “tree-like” distances</vt:lpstr>
      <vt:lpstr>Perfectly “tree-like” distances</vt:lpstr>
      <vt:lpstr>Perfectly “tree-like” distances</vt:lpstr>
      <vt:lpstr>Perfectly “tree-like” distances</vt:lpstr>
      <vt:lpstr>Perfectly “tree-like” distances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I Darcy</dc:creator>
  <cp:keywords/>
  <dc:description/>
  <cp:lastModifiedBy>Darcy, Isabel K</cp:lastModifiedBy>
  <cp:revision>102</cp:revision>
  <dcterms:created xsi:type="dcterms:W3CDTF">2013-11-08T02:36:41Z</dcterms:created>
  <dcterms:modified xsi:type="dcterms:W3CDTF">2015-04-16T18:32:31Z</dcterms:modified>
  <cp:category/>
</cp:coreProperties>
</file>