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40"/>
  </p:notesMasterIdLst>
  <p:sldIdLst>
    <p:sldId id="303" r:id="rId4"/>
    <p:sldId id="258" r:id="rId5"/>
    <p:sldId id="260" r:id="rId6"/>
    <p:sldId id="278" r:id="rId7"/>
    <p:sldId id="279" r:id="rId8"/>
    <p:sldId id="280" r:id="rId9"/>
    <p:sldId id="288" r:id="rId10"/>
    <p:sldId id="287" r:id="rId11"/>
    <p:sldId id="285" r:id="rId12"/>
    <p:sldId id="286" r:id="rId13"/>
    <p:sldId id="262" r:id="rId14"/>
    <p:sldId id="264" r:id="rId15"/>
    <p:sldId id="289" r:id="rId16"/>
    <p:sldId id="290" r:id="rId17"/>
    <p:sldId id="263" r:id="rId18"/>
    <p:sldId id="259" r:id="rId19"/>
    <p:sldId id="291" r:id="rId20"/>
    <p:sldId id="292" r:id="rId21"/>
    <p:sldId id="275" r:id="rId22"/>
    <p:sldId id="284" r:id="rId23"/>
    <p:sldId id="293" r:id="rId24"/>
    <p:sldId id="281" r:id="rId25"/>
    <p:sldId id="276" r:id="rId26"/>
    <p:sldId id="311" r:id="rId27"/>
    <p:sldId id="299" r:id="rId28"/>
    <p:sldId id="300" r:id="rId29"/>
    <p:sldId id="310" r:id="rId30"/>
    <p:sldId id="272" r:id="rId31"/>
    <p:sldId id="305" r:id="rId32"/>
    <p:sldId id="306" r:id="rId33"/>
    <p:sldId id="307" r:id="rId34"/>
    <p:sldId id="308" r:id="rId35"/>
    <p:sldId id="294" r:id="rId36"/>
    <p:sldId id="295" r:id="rId37"/>
    <p:sldId id="297" r:id="rId38"/>
    <p:sldId id="309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0200"/>
    <a:srgbClr val="AB082A"/>
    <a:srgbClr val="9D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8413" autoAdjust="0"/>
  </p:normalViewPr>
  <p:slideViewPr>
    <p:cSldViewPr snapToGrid="0" snapToObjects="1">
      <p:cViewPr varScale="1">
        <p:scale>
          <a:sx n="95" d="100"/>
          <a:sy n="95" d="100"/>
        </p:scale>
        <p:origin x="844" y="5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96" d="100"/>
        <a:sy n="96" d="100"/>
      </p:scale>
      <p:origin x="0" y="-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BE6E2-E2B6-0F45-8B39-9C711D235FE1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050A5-86CE-9C4B-8FC0-3DE8E1AE3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92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9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79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  t^2vi  1t^2vi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79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9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9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9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If I use Z</a:t>
            </a:r>
            <a:r>
              <a:rPr lang="en-US" sz="1200" b="1" baseline="-25000" dirty="0" smtClean="0">
                <a:solidFill>
                  <a:schemeClr val="tx1"/>
                </a:solidFill>
              </a:rPr>
              <a:t>2</a:t>
            </a:r>
            <a:r>
              <a:rPr lang="en-US" sz="1200" dirty="0" smtClean="0">
                <a:solidFill>
                  <a:schemeClr val="tx1"/>
                </a:solidFill>
              </a:rPr>
              <a:t> coefficients,</a:t>
            </a:r>
            <a:r>
              <a:rPr lang="en-US" baseline="0" dirty="0" smtClean="0"/>
              <a:t> the </a:t>
            </a:r>
            <a:r>
              <a:rPr lang="en-US" sz="1200" dirty="0" smtClean="0">
                <a:solidFill>
                  <a:schemeClr val="tx1"/>
                </a:solidFill>
              </a:rPr>
              <a:t>Building blocks for a simplicial complex using</a:t>
            </a:r>
            <a:r>
              <a:rPr lang="en-US" sz="1200" b="1" baseline="0" dirty="0" smtClean="0">
                <a:solidFill>
                  <a:schemeClr val="tx1"/>
                </a:solidFill>
              </a:rPr>
              <a:t> </a:t>
            </a:r>
            <a:r>
              <a:rPr lang="en-US" sz="1200" dirty="0" smtClean="0">
                <a:solidFill>
                  <a:schemeClr val="tx1"/>
                </a:solidFill>
              </a:rPr>
              <a:t>are unoriented</a:t>
            </a:r>
          </a:p>
          <a:p>
            <a:pPr algn="l"/>
            <a:r>
              <a:rPr lang="en-US" baseline="0" dirty="0" smtClean="0"/>
              <a:t>Since my complexes are </a:t>
            </a:r>
            <a:r>
              <a:rPr lang="en-US" baseline="0" dirty="0" err="1" smtClean="0"/>
              <a:t>unoriented</a:t>
            </a:r>
            <a:r>
              <a:rPr lang="en-US" baseline="0" dirty="0" smtClean="0"/>
              <a:t>, we now use set notation to indicate our complexes.  So an edge can be denoted by the unordered set v1v2, while a face is denoted by the unordered set v1v2v3.  Since orientation doesn’t matter with Z2 coefficients, the order of the vertices in my set also does not matter.</a:t>
            </a:r>
          </a:p>
          <a:p>
            <a:pPr algn="l"/>
            <a:endParaRPr lang="en-US" baseline="0" dirty="0" smtClean="0"/>
          </a:p>
          <a:p>
            <a:pPr algn="l"/>
            <a:r>
              <a:rPr lang="en-US" baseline="0" dirty="0" smtClean="0"/>
              <a:t>Since 1 = -1 mod 2, I don’t need minus signs and thus we can calculate boundary using only addition and no subtraction.   Thus to calculate the boundary of a face, I can remove v3 to get the boundary edge v1v2, remove v1 to get</a:t>
            </a:r>
          </a:p>
          <a:p>
            <a:pPr algn="l"/>
            <a:r>
              <a:rPr lang="en-US" baseline="0" dirty="0" smtClean="0"/>
              <a:t>The sum of these 3 edges is the boundary of this face.  I don’t have alternating signs since 1 = -1.</a:t>
            </a:r>
          </a:p>
          <a:p>
            <a:pPr algn="l"/>
            <a:endParaRPr lang="en-US" baseline="0" dirty="0" smtClean="0"/>
          </a:p>
          <a:p>
            <a:pPr algn="l"/>
            <a:r>
              <a:rPr lang="en-US" baseline="0" dirty="0" smtClean="0"/>
              <a:t>Similarly the boundary of an edge, remove v1, I get v2, remove v2, I get v1 so the boundary of the edge v1v2 is the sum v2 + v1</a:t>
            </a:r>
          </a:p>
          <a:p>
            <a:pPr algn="l"/>
            <a:endParaRPr lang="en-US" baseline="0" dirty="0" smtClean="0"/>
          </a:p>
          <a:p>
            <a:pPr algn="l"/>
            <a:r>
              <a:rPr lang="en-US" baseline="0" dirty="0" smtClean="0"/>
              <a:t>As before the  boundary of a vertex is 0 since if I remove the vertex, I have the empty set.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397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Note that the boundary of the 2-dimensional face is the 1-dimensional cycle </a:t>
            </a:r>
            <a:r>
              <a:rPr lang="en-US" sz="1200" dirty="0" smtClean="0"/>
              <a:t>e</a:t>
            </a:r>
            <a:r>
              <a:rPr lang="en-US" sz="1200" baseline="-25000" dirty="0" smtClean="0"/>
              <a:t>1</a:t>
            </a:r>
            <a:r>
              <a:rPr lang="en-US" sz="1200" dirty="0" smtClean="0"/>
              <a:t> + e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+  e</a:t>
            </a:r>
            <a:r>
              <a:rPr lang="en-US" sz="1200" baseline="-25000" dirty="0" smtClean="0"/>
              <a:t>3</a:t>
            </a:r>
            <a:r>
              <a:rPr lang="en-US" baseline="0" dirty="0" smtClean="0"/>
              <a:t>.  While the boundary of the 1-dimensional  edge is the difference between it 0-dimensional boundary vertices </a:t>
            </a:r>
            <a:r>
              <a:rPr lang="en-US" sz="1200" dirty="0" smtClean="0"/>
              <a:t>v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–  v</a:t>
            </a:r>
            <a:r>
              <a:rPr lang="en-US" sz="1200" baseline="-25000" dirty="0" smtClean="0"/>
              <a:t>1</a:t>
            </a:r>
            <a:r>
              <a:rPr lang="en-US" sz="1200" dirty="0" smtClean="0"/>
              <a:t> </a:t>
            </a:r>
            <a:r>
              <a:rPr lang="en-US" baseline="0" dirty="0" smtClean="0"/>
              <a:t>. A zero dimensional vertex does not have boundary.  Boundary v = 0.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Note that when we use an ordered triple to represent a face, we can calculate its boundary via an alternating sum of  its two dimensional boundary edges.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If I remove vertex v3, I get the edge v1v2.  If I remove the edge v2, I  get the edge minus v1 v3. removing the vertex v1, I get the edge V2 V3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Note that when I remove a vertex with an odd subscript, the resulting edge is added, while if I remove a vertex with an even subscript we subtract the resulting edge.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1 and 3 are both odd, so Removing v3 results in plus v1 v2, and removing v1 results in plus v2 v3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while removing v2 results in minus v1 v3 since 2 is even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Similarly when calculating the boundary of the edge v1v2,  removing v1 results in plus v2 since 1 is odd while removing v2 results in minus v1 since 2 is even.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boundary of a vertex is zero since if we remove the vertex we have nothing, zero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Note this also means that the dimension of the boundary of an object is 1 less than that of the original object.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boundary of the 2dim face is a 1 dimensional cycle, while the boundary of 1 dimensional edge is 0-dimensional.  The boundary of a 0 dimensional vertex is empty.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397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Thus the building blocks are basically</a:t>
            </a:r>
            <a:r>
              <a:rPr lang="en-US" baseline="0" dirty="0" smtClean="0"/>
              <a:t> the same for both simplicial and cell complexes.  But the rules for building cell complexes are much more lax than those for building simplicial complexes.  We will illustrate with a couple of examples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158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92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1"/>
                </a:solidFill>
              </a:rPr>
              <a:t>Thus we now have the </a:t>
            </a:r>
            <a:r>
              <a:rPr lang="en-US" sz="1200" dirty="0" err="1" smtClean="0">
                <a:solidFill>
                  <a:schemeClr val="tx1"/>
                </a:solidFill>
              </a:rPr>
              <a:t>Vietoris</a:t>
            </a:r>
            <a:r>
              <a:rPr lang="en-US" sz="1200" dirty="0" smtClean="0">
                <a:solidFill>
                  <a:schemeClr val="tx1"/>
                </a:solidFill>
              </a:rPr>
              <a:t> Rips simplicial complex.</a:t>
            </a:r>
            <a:r>
              <a:rPr lang="en-US" sz="1200" baseline="0" dirty="0" smtClean="0">
                <a:solidFill>
                  <a:schemeClr val="tx1"/>
                </a:solidFill>
              </a:rPr>
              <a:t>  Note we get the same simplex by adding one dimension at a time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6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</a:t>
            </a:r>
            <a:r>
              <a:rPr lang="en-US" sz="1200" baseline="0" dirty="0" smtClean="0">
                <a:solidFill>
                  <a:schemeClr val="tx1"/>
                </a:solidFill>
              </a:rPr>
              <a:t>b</a:t>
            </a:r>
            <a:r>
              <a:rPr lang="en-US" sz="1200" dirty="0" smtClean="0">
                <a:solidFill>
                  <a:schemeClr val="tx1"/>
                </a:solidFill>
              </a:rPr>
              <a:t>uilding blocks for a</a:t>
            </a:r>
            <a:r>
              <a:rPr lang="en-US" sz="1200" baseline="0" dirty="0" smtClean="0">
                <a:solidFill>
                  <a:schemeClr val="tx1"/>
                </a:solidFill>
              </a:rPr>
              <a:t> </a:t>
            </a:r>
            <a:r>
              <a:rPr lang="en-US" sz="1200" dirty="0" smtClean="0">
                <a:solidFill>
                  <a:schemeClr val="tx1"/>
                </a:solidFill>
              </a:rPr>
              <a:t>simplicial complex consist of zero simplices which are zero dimensional vertices, one simplices which are one-dimensional edges, and 2-simplices which are two dimensional triangles,</a:t>
            </a:r>
          </a:p>
          <a:p>
            <a:pPr algn="l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397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63240-6D85-6A49-B3C6-01B0D5F3BBB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821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1"/>
                </a:solidFill>
              </a:rPr>
              <a:t>Thus we now have the </a:t>
            </a:r>
            <a:r>
              <a:rPr lang="en-US" sz="1200" dirty="0" err="1" smtClean="0">
                <a:solidFill>
                  <a:schemeClr val="tx1"/>
                </a:solidFill>
              </a:rPr>
              <a:t>Vietoris</a:t>
            </a:r>
            <a:r>
              <a:rPr lang="en-US" sz="1200" dirty="0" smtClean="0">
                <a:solidFill>
                  <a:schemeClr val="tx1"/>
                </a:solidFill>
              </a:rPr>
              <a:t> Rips simplicial complex.</a:t>
            </a:r>
            <a:r>
              <a:rPr lang="en-US" sz="1200" baseline="0" dirty="0" smtClean="0">
                <a:solidFill>
                  <a:schemeClr val="tx1"/>
                </a:solidFill>
              </a:rPr>
              <a:t>  Note we get the same simplex by adding one dimension at a time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497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92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92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92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92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>
            <a:lvl1pPr eaLnBrk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 marL="742950" indent="-285750" eaLnBrk="0"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2pPr>
            <a:lvl3pPr marL="1143000" indent="-228600" eaLnBrk="0"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3pPr>
            <a:lvl4pPr marL="1600200" indent="-228600" eaLnBrk="0"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4pPr>
            <a:lvl5pPr marL="2057400" indent="-228600" eaLnBrk="0"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9pPr>
          </a:lstStyle>
          <a:p>
            <a:pPr eaLnBrk="1"/>
            <a:endParaRPr lang="en-US"/>
          </a:p>
        </p:txBody>
      </p:sp>
      <p:sp>
        <p:nvSpPr>
          <p:cNvPr id="16387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1046350" y="4352637"/>
            <a:ext cx="4770904" cy="3478068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>
                <a:latin typeface="Arial" charset="0"/>
                <a:cs typeface="msgothic" charset="0"/>
              </a:rPr>
              <a:t>Betti numbers provide a signature of the underlying topology. Illustrated in the figure are five simple objects (topological spaces) together with their Betti number signatures: (a) a point, (b) a circle, (c) a hollow torus, (d) a Klein bottle, and (e) a hollow sphere. For the case of the torus (c), the figure shows three loops on its surface. The red loops are </a:t>
            </a:r>
            <a:r>
              <a:rPr lang="ja-JP" altLang="en-GB">
                <a:latin typeface="Arial" charset="0"/>
                <a:cs typeface="msgothic" charset="0"/>
              </a:rPr>
              <a:t>“</a:t>
            </a:r>
            <a:r>
              <a:rPr lang="en-GB">
                <a:latin typeface="Arial" charset="0"/>
                <a:cs typeface="msgothic" charset="0"/>
              </a:rPr>
              <a:t>essential</a:t>
            </a:r>
            <a:r>
              <a:rPr lang="ja-JP" altLang="en-GB">
                <a:latin typeface="Arial" charset="0"/>
                <a:cs typeface="msgothic" charset="0"/>
              </a:rPr>
              <a:t>”</a:t>
            </a:r>
            <a:r>
              <a:rPr lang="en-GB">
                <a:latin typeface="Arial" charset="0"/>
                <a:cs typeface="msgothic" charset="0"/>
              </a:rPr>
              <a:t> in that they cannot be shrunk to a point, nor can they be deformed one into the other without tearing the loop. The green loop, on the other hand, can be deformed to a point without any obstruction. For the torus, therefore, we have b 1 = 2. For the case of the sphere, the loops shown (and actually all loops on the sphere) can be contracted to points, which is reflected by the fact that b 1 = 0. Both the sphere and the torus have b 2 = 1, this is due to the fact both surfaces enclose a part of space (a void).</a:t>
            </a:r>
          </a:p>
        </p:txBody>
      </p:sp>
    </p:spTree>
    <p:extLst>
      <p:ext uri="{BB962C8B-B14F-4D97-AF65-F5344CB8AC3E}">
        <p14:creationId xmlns:p14="http://schemas.microsoft.com/office/powerpoint/2010/main" val="18184508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9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</a:t>
            </a:r>
            <a:r>
              <a:rPr lang="en-US" sz="1200" baseline="0" dirty="0" smtClean="0">
                <a:solidFill>
                  <a:schemeClr val="tx1"/>
                </a:solidFill>
              </a:rPr>
              <a:t>b</a:t>
            </a:r>
            <a:r>
              <a:rPr lang="en-US" sz="1200" dirty="0" smtClean="0">
                <a:solidFill>
                  <a:schemeClr val="tx1"/>
                </a:solidFill>
              </a:rPr>
              <a:t>uilding blocks for a</a:t>
            </a:r>
            <a:r>
              <a:rPr lang="en-US" sz="1200" baseline="0" dirty="0" smtClean="0">
                <a:solidFill>
                  <a:schemeClr val="tx1"/>
                </a:solidFill>
              </a:rPr>
              <a:t> </a:t>
            </a:r>
            <a:r>
              <a:rPr lang="en-US" sz="1200" dirty="0" smtClean="0">
                <a:solidFill>
                  <a:schemeClr val="tx1"/>
                </a:solidFill>
              </a:rPr>
              <a:t>simplicial complex consist of zero simplices which are zero dimensional vertices, one simplices which are one-dimensional edges, and 2-simplices which are two dimensional triangles,</a:t>
            </a:r>
          </a:p>
          <a:p>
            <a:pPr algn="l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39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</a:t>
            </a:r>
            <a:r>
              <a:rPr lang="en-US" sz="1200" baseline="0" dirty="0" smtClean="0">
                <a:solidFill>
                  <a:schemeClr val="tx1"/>
                </a:solidFill>
              </a:rPr>
              <a:t>b</a:t>
            </a:r>
            <a:r>
              <a:rPr lang="en-US" sz="1200" dirty="0" smtClean="0">
                <a:solidFill>
                  <a:schemeClr val="tx1"/>
                </a:solidFill>
              </a:rPr>
              <a:t>uilding blocks for a</a:t>
            </a:r>
            <a:r>
              <a:rPr lang="en-US" sz="1200" baseline="0" dirty="0" smtClean="0">
                <a:solidFill>
                  <a:schemeClr val="tx1"/>
                </a:solidFill>
              </a:rPr>
              <a:t> </a:t>
            </a:r>
            <a:r>
              <a:rPr lang="en-US" sz="1200" dirty="0" smtClean="0">
                <a:solidFill>
                  <a:schemeClr val="tx1"/>
                </a:solidFill>
              </a:rPr>
              <a:t>simplicial complex consist of zero simplices which are zero dimensional vertices, one simplices which are one-dimensional edges, and 2-simplices which are two dimensional triangles,</a:t>
            </a:r>
          </a:p>
          <a:p>
            <a:pPr algn="l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39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Complex, C = R[x]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9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will now define free vector space.  Note</a:t>
            </a:r>
            <a:r>
              <a:rPr lang="en-US" baseline="0" dirty="0" smtClean="0"/>
              <a:t> that the only difference between a free vector space and free abelian group is that our coefficients need not be integers.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956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example,  our coefficients could be real numbers such as pi, sqrt 2 or 3</a:t>
            </a:r>
          </a:p>
          <a:p>
            <a:endParaRPr lang="en-US" baseline="0" dirty="0" smtClean="0"/>
          </a:p>
          <a:p>
            <a:r>
              <a:rPr lang="en-US" baseline="0" dirty="0" smtClean="0"/>
              <a:t>Or they could be rational numbers, fractions like ½ or 4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 will focus on Z mod 2 coefficients.</a:t>
            </a:r>
            <a:r>
              <a:rPr lang="en-US" baseline="0" dirty="0" smtClean="0"/>
              <a:t>  In this case our coefficients are either 0 or 1</a:t>
            </a:r>
            <a:endParaRPr lang="en-US" dirty="0" smtClean="0"/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You don’t actually need to know the</a:t>
            </a:r>
            <a:r>
              <a:rPr lang="en-US" baseline="0" dirty="0" smtClean="0"/>
              <a:t> formal</a:t>
            </a:r>
            <a:r>
              <a:rPr lang="en-US" dirty="0" smtClean="0"/>
              <a:t> definition</a:t>
            </a:r>
            <a:r>
              <a:rPr lang="en-US" baseline="0" dirty="0" smtClean="0"/>
              <a:t> </a:t>
            </a:r>
            <a:r>
              <a:rPr lang="en-US" dirty="0" smtClean="0"/>
              <a:t>of a field since we will stick with Z mod 2 coefficients, but for completeness, I will quickly summarize a</a:t>
            </a:r>
            <a:r>
              <a:rPr lang="en-US" baseline="0" dirty="0" smtClean="0"/>
              <a:t> few definitions</a:t>
            </a:r>
            <a:r>
              <a:rPr lang="en-US" dirty="0" smtClean="0"/>
              <a:t>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956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aseline="0" dirty="0" smtClean="0"/>
              <a:t>Note generators can be anything.  This is a very important point.  </a:t>
            </a:r>
          </a:p>
          <a:p>
            <a:r>
              <a:rPr lang="en-US" sz="1400" baseline="0" dirty="0" smtClean="0"/>
              <a:t>Mathematical objects may be the most obvious, but what if the generators could be neurons or genes or your own discovery</a:t>
            </a:r>
          </a:p>
          <a:p>
            <a:r>
              <a:rPr lang="en-US" sz="1400" baseline="0" dirty="0" smtClean="0"/>
              <a:t>Algebraic topology is a very rich large field.  It you notice that some real life objects satisfy the properties needed to create a homology, then all the tools from algebraic topology become available and that could be a great discovery.  In other words a simple observation could bring great results.  </a:t>
            </a:r>
          </a:p>
          <a:p>
            <a:endParaRPr lang="en-US" sz="1400" baseline="0" dirty="0" smtClean="0"/>
          </a:p>
          <a:p>
            <a:r>
              <a:rPr lang="en-US" sz="1400" baseline="0" dirty="0" smtClean="0"/>
              <a:t>1tv</a:t>
            </a:r>
          </a:p>
          <a:p>
            <a:endParaRPr lang="en-US" sz="1400" baseline="0" dirty="0" smtClean="0"/>
          </a:p>
          <a:p>
            <a:r>
              <a:rPr lang="en-US" sz="1400" baseline="0" dirty="0" smtClean="0"/>
              <a:t>So what are the properties that we need.  In addition to objects, we need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196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79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303B-CABA-B240-9C26-0FEA854DAD6C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8440-DD60-4F4F-B439-C205D7CC8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21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303B-CABA-B240-9C26-0FEA854DAD6C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8440-DD60-4F4F-B439-C205D7CC8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06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303B-CABA-B240-9C26-0FEA854DAD6C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8440-DD60-4F4F-B439-C205D7CC8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94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1100E8B-F92C-E443-A2D0-289C688E158F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  <a:latin typeface="Garamond"/>
              </a:rPr>
              <a:pPr/>
              <a:t>2/24/2015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  <a:latin typeface="Garamond"/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255147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0E8B-F92C-E443-A2D0-289C688E158F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  <a:latin typeface="Garamond"/>
              </a:rPr>
              <a:pPr/>
              <a:t>2/24/2015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  <a:latin typeface="Garamond"/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2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0E8B-F92C-E443-A2D0-289C688E158F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  <a:latin typeface="Garamond"/>
              </a:rPr>
              <a:pPr/>
              <a:t>2/24/2015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  <a:latin typeface="Garamond"/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77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0E8B-F92C-E443-A2D0-289C688E158F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  <a:latin typeface="Garamond"/>
              </a:rPr>
              <a:pPr/>
              <a:t>2/24/2015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  <a:latin typeface="Garamond"/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80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0E8B-F92C-E443-A2D0-289C688E158F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  <a:latin typeface="Garamond"/>
              </a:rPr>
              <a:pPr/>
              <a:t>2/24/2015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  <a:latin typeface="Garamond"/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004642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0E8B-F92C-E443-A2D0-289C688E158F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  <a:latin typeface="Garamond"/>
              </a:rPr>
              <a:pPr/>
              <a:t>2/24/2015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  <a:latin typeface="Garamond"/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049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0E8B-F92C-E443-A2D0-289C688E158F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  <a:latin typeface="Garamond"/>
              </a:rPr>
              <a:pPr/>
              <a:t>2/24/2015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  <a:latin typeface="Garamond"/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515048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0E8B-F92C-E443-A2D0-289C688E158F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  <a:latin typeface="Garamond"/>
              </a:rPr>
              <a:pPr/>
              <a:t>2/24/2015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  <a:latin typeface="Garamond"/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265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303B-CABA-B240-9C26-0FEA854DAD6C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8440-DD60-4F4F-B439-C205D7CC8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119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aramon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0E8B-F92C-E443-A2D0-289C688E158F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  <a:latin typeface="Garamond"/>
              </a:rPr>
              <a:pPr/>
              <a:t>2/24/2015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  <a:latin typeface="Garamond"/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555932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0E8B-F92C-E443-A2D0-289C688E158F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  <a:latin typeface="Garamond"/>
              </a:rPr>
              <a:pPr/>
              <a:t>2/24/2015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  <a:latin typeface="Garamond"/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653815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0E8B-F92C-E443-A2D0-289C688E158F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  <a:latin typeface="Garamond"/>
              </a:rPr>
              <a:pPr/>
              <a:t>2/24/2015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  <a:latin typeface="Garamond"/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511437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303B-CABA-B240-9C26-0FEA854DAD6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8440-DD60-4F4F-B439-C205D7CC8B9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36912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303B-CABA-B240-9C26-0FEA854DAD6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8440-DD60-4F4F-B439-C205D7CC8B9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7140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303B-CABA-B240-9C26-0FEA854DAD6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8440-DD60-4F4F-B439-C205D7CC8B9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07177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303B-CABA-B240-9C26-0FEA854DAD6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8440-DD60-4F4F-B439-C205D7CC8B9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20265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303B-CABA-B240-9C26-0FEA854DAD6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8440-DD60-4F4F-B439-C205D7CC8B9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97657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303B-CABA-B240-9C26-0FEA854DAD6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8440-DD60-4F4F-B439-C205D7CC8B9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4566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303B-CABA-B240-9C26-0FEA854DAD6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8440-DD60-4F4F-B439-C205D7CC8B9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1764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303B-CABA-B240-9C26-0FEA854DAD6C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8440-DD60-4F4F-B439-C205D7CC8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72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303B-CABA-B240-9C26-0FEA854DAD6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8440-DD60-4F4F-B439-C205D7CC8B9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06068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303B-CABA-B240-9C26-0FEA854DAD6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8440-DD60-4F4F-B439-C205D7CC8B9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30002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303B-CABA-B240-9C26-0FEA854DAD6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8440-DD60-4F4F-B439-C205D7CC8B9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04990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303B-CABA-B240-9C26-0FEA854DAD6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8440-DD60-4F4F-B439-C205D7CC8B9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753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303B-CABA-B240-9C26-0FEA854DAD6C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8440-DD60-4F4F-B439-C205D7CC8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64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303B-CABA-B240-9C26-0FEA854DAD6C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8440-DD60-4F4F-B439-C205D7CC8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85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303B-CABA-B240-9C26-0FEA854DAD6C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8440-DD60-4F4F-B439-C205D7CC8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23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303B-CABA-B240-9C26-0FEA854DAD6C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8440-DD60-4F4F-B439-C205D7CC8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01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303B-CABA-B240-9C26-0FEA854DAD6C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8440-DD60-4F4F-B439-C205D7CC8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44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303B-CABA-B240-9C26-0FEA854DAD6C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8440-DD60-4F4F-B439-C205D7CC8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097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9303B-CABA-B240-9C26-0FEA854DAD6C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88440-DD60-4F4F-B439-C205D7CC8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55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E1100E8B-F92C-E443-A2D0-289C688E158F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  <a:latin typeface="Garamond"/>
              </a:rPr>
              <a:pPr/>
              <a:t>2/24/2015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130D2D56-6508-F345-BABD-D2DB239A0DEC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  <a:latin typeface="Garamond"/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335026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9303B-CABA-B240-9C26-0FEA854DAD6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88440-DD60-4F4F-B439-C205D7CC8B9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398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ma.umn.edu/videos/?id=848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663" y="341056"/>
            <a:ext cx="8468139" cy="6378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Feb 24, 2015:  </a:t>
            </a:r>
            <a:r>
              <a:rPr lang="en-US" sz="3600" dirty="0">
                <a:solidFill>
                  <a:srgbClr val="0000FF"/>
                </a:solidFill>
              </a:rPr>
              <a:t>Create your own homology.  </a:t>
            </a:r>
          </a:p>
          <a:p>
            <a:pPr algn="ctr"/>
            <a:endParaRPr lang="en-US" sz="1050" dirty="0">
              <a:solidFill>
                <a:srgbClr val="0000FF"/>
              </a:solidFill>
            </a:endParaRPr>
          </a:p>
          <a:p>
            <a:r>
              <a:rPr lang="en-US" sz="3200" dirty="0" smtClean="0"/>
              <a:t>See also:</a:t>
            </a:r>
          </a:p>
          <a:p>
            <a:endParaRPr lang="en-US" sz="1600" dirty="0">
              <a:solidFill>
                <a:srgbClr val="0000FF"/>
              </a:solidFill>
            </a:endParaRPr>
          </a:p>
          <a:p>
            <a:r>
              <a:rPr lang="en-US" sz="3200" dirty="0"/>
              <a:t>New Directions Short Course: Applied Algebraic </a:t>
            </a:r>
            <a:r>
              <a:rPr lang="en-US" sz="3200" dirty="0" smtClean="0"/>
              <a:t>Topology</a:t>
            </a:r>
            <a:r>
              <a:rPr lang="en-US" sz="3200" dirty="0"/>
              <a:t>  </a:t>
            </a:r>
            <a:r>
              <a:rPr lang="en-US" sz="3200" i="1" dirty="0"/>
              <a:t>June 15-26, </a:t>
            </a:r>
            <a:r>
              <a:rPr lang="en-US" sz="3200" i="1" dirty="0" smtClean="0"/>
              <a:t>2009</a:t>
            </a:r>
            <a:endParaRPr lang="en-US" sz="3200" dirty="0">
              <a:solidFill>
                <a:srgbClr val="0000FF"/>
              </a:solidFill>
            </a:endParaRPr>
          </a:p>
          <a:p>
            <a:endParaRPr lang="en-US" sz="1200" i="1" dirty="0" smtClean="0"/>
          </a:p>
          <a:p>
            <a:pPr>
              <a:lnSpc>
                <a:spcPct val="150000"/>
              </a:lnSpc>
            </a:pPr>
            <a:r>
              <a:rPr lang="en-US" sz="3200" b="1" dirty="0" smtClean="0"/>
              <a:t>Homology 2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Robert </a:t>
            </a:r>
            <a:r>
              <a:rPr lang="en-US" sz="3200" dirty="0" err="1" smtClean="0"/>
              <a:t>Ghrist</a:t>
            </a:r>
            <a:r>
              <a:rPr lang="en-US" sz="3200" dirty="0" smtClean="0"/>
              <a:t> (</a:t>
            </a:r>
            <a:r>
              <a:rPr lang="en-US" sz="3200" i="1" dirty="0" smtClean="0"/>
              <a:t>University of Pennsylvania</a:t>
            </a:r>
            <a:r>
              <a:rPr lang="en-US" sz="32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Video: </a:t>
            </a:r>
            <a:r>
              <a:rPr lang="en-US" sz="3200" dirty="0" smtClean="0">
                <a:hlinkClick r:id="rId2"/>
              </a:rPr>
              <a:t>http://www.ima.umn.edu/videos/?id=848</a:t>
            </a:r>
            <a:endParaRPr lang="en-US" sz="3200" dirty="0" smtClean="0"/>
          </a:p>
          <a:p>
            <a:pPr>
              <a:lnSpc>
                <a:spcPct val="150000"/>
              </a:lnSpc>
            </a:pPr>
            <a:endParaRPr lang="en-US" sz="1050" dirty="0" smtClean="0"/>
          </a:p>
          <a:p>
            <a:r>
              <a:rPr lang="en-US" sz="3200" dirty="0" smtClean="0"/>
              <a:t>Slides:  </a:t>
            </a:r>
            <a:r>
              <a:rPr lang="en-US" sz="3200" dirty="0" smtClean="0">
                <a:solidFill>
                  <a:srgbClr val="0070C0"/>
                </a:solidFill>
              </a:rPr>
              <a:t>www.ima.umn.edu/2008-2009/ND6.15-26.09/activities/Ghrist-Robert/lecture4.pdf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71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333" y="198480"/>
            <a:ext cx="9160934" cy="640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 free abelian group generated by the elements </a:t>
            </a:r>
          </a:p>
          <a:p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, 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, …, x</a:t>
            </a:r>
            <a:r>
              <a:rPr lang="en-US" sz="3200" baseline="-25000" dirty="0"/>
              <a:t>k</a:t>
            </a:r>
            <a:r>
              <a:rPr lang="en-US" sz="3200" dirty="0" smtClean="0"/>
              <a:t> consists of all elements of the form</a:t>
            </a:r>
          </a:p>
          <a:p>
            <a:endParaRPr lang="en-US" sz="800" dirty="0"/>
          </a:p>
          <a:p>
            <a:pPr algn="ctr"/>
            <a:r>
              <a:rPr lang="en-US" sz="3200" dirty="0" smtClean="0"/>
              <a:t>n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+ n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+ … + n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k</a:t>
            </a:r>
          </a:p>
          <a:p>
            <a:endParaRPr lang="en-US" sz="800" baseline="-25000" dirty="0" smtClean="0"/>
          </a:p>
          <a:p>
            <a:r>
              <a:rPr lang="en-US" sz="3200" dirty="0" smtClean="0"/>
              <a:t>where n</a:t>
            </a:r>
            <a:r>
              <a:rPr lang="en-US" sz="3200" baseline="-25000" dirty="0" smtClean="0"/>
              <a:t>i</a:t>
            </a:r>
            <a:r>
              <a:rPr lang="en-US" sz="3200" dirty="0" smtClean="0"/>
              <a:t> are integers.</a:t>
            </a:r>
          </a:p>
          <a:p>
            <a:endParaRPr lang="en-US" sz="800" dirty="0" smtClean="0"/>
          </a:p>
          <a:p>
            <a:r>
              <a:rPr lang="en-US" sz="3200" dirty="0" smtClean="0">
                <a:solidFill>
                  <a:srgbClr val="0000FF"/>
                </a:solidFill>
              </a:rPr>
              <a:t>                    Example:    </a:t>
            </a:r>
            <a:r>
              <a:rPr lang="en-US" sz="3200" b="1" dirty="0" smtClean="0">
                <a:solidFill>
                  <a:srgbClr val="0000FF"/>
                </a:solidFill>
              </a:rPr>
              <a:t>Z</a:t>
            </a:r>
            <a:r>
              <a:rPr lang="en-US" sz="3200" dirty="0" smtClean="0">
                <a:solidFill>
                  <a:srgbClr val="0000FF"/>
                </a:solidFill>
              </a:rPr>
              <a:t>[ x</a:t>
            </a:r>
            <a:r>
              <a:rPr lang="en-US" sz="3200" baseline="-25000" dirty="0" smtClean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FF"/>
                </a:solidFill>
              </a:rPr>
              <a:t> , x</a:t>
            </a:r>
            <a:r>
              <a:rPr lang="en-US" sz="3200" baseline="-25000" dirty="0">
                <a:solidFill>
                  <a:srgbClr val="0000FF"/>
                </a:solidFill>
              </a:rPr>
              <a:t> </a:t>
            </a:r>
            <a:r>
              <a:rPr lang="en-US" sz="3200" baseline="-25000" dirty="0" smtClean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FF"/>
                </a:solidFill>
              </a:rPr>
              <a:t> ]</a:t>
            </a:r>
            <a:endParaRPr lang="en-US" sz="1200" dirty="0" smtClean="0">
              <a:solidFill>
                <a:srgbClr val="0000FF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en-US" sz="3200" dirty="0" smtClean="0">
                <a:solidFill>
                  <a:srgbClr val="0000FF"/>
                </a:solidFill>
              </a:rPr>
              <a:t>4 ix </a:t>
            </a:r>
            <a:r>
              <a:rPr lang="en-US" sz="3200" dirty="0">
                <a:solidFill>
                  <a:srgbClr val="0000FF"/>
                </a:solidFill>
              </a:rPr>
              <a:t>+ </a:t>
            </a:r>
            <a:r>
              <a:rPr lang="en-US" sz="3200" dirty="0" smtClean="0">
                <a:solidFill>
                  <a:srgbClr val="0000FF"/>
                </a:solidFill>
              </a:rPr>
              <a:t>2   I</a:t>
            </a:r>
            <a:endParaRPr lang="en-US" sz="3200" baseline="-25000" dirty="0" smtClean="0">
              <a:solidFill>
                <a:srgbClr val="0000FF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sz="3200" dirty="0" smtClean="0">
                <a:solidFill>
                  <a:srgbClr val="0000FF"/>
                </a:solidFill>
              </a:rPr>
              <a:t>x  – 2   i</a:t>
            </a:r>
            <a:endParaRPr lang="en-US" sz="3200" baseline="-25000" dirty="0" smtClean="0">
              <a:solidFill>
                <a:srgbClr val="0000FF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sz="3200" dirty="0" smtClean="0">
                <a:solidFill>
                  <a:srgbClr val="0000FF"/>
                </a:solidFill>
              </a:rPr>
              <a:t>-3  x </a:t>
            </a:r>
            <a:endParaRPr lang="en-US" sz="3200" baseline="-25000" dirty="0" smtClean="0">
              <a:solidFill>
                <a:srgbClr val="0000FF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sz="3200" dirty="0" smtClean="0">
                <a:solidFill>
                  <a:srgbClr val="0000FF"/>
                </a:solidFill>
              </a:rPr>
              <a:t>k     </a:t>
            </a:r>
            <a:r>
              <a:rPr lang="en-US" sz="3200" dirty="0">
                <a:solidFill>
                  <a:srgbClr val="0000FF"/>
                </a:solidFill>
              </a:rPr>
              <a:t>+ </a:t>
            </a:r>
            <a:r>
              <a:rPr lang="en-US" sz="3200" dirty="0" smtClean="0">
                <a:solidFill>
                  <a:srgbClr val="0000FF"/>
                </a:solidFill>
              </a:rPr>
              <a:t>n iii </a:t>
            </a:r>
            <a:r>
              <a:rPr lang="en-US" sz="3200" baseline="-25000" dirty="0" smtClean="0">
                <a:solidFill>
                  <a:srgbClr val="0000FF"/>
                </a:solidFill>
              </a:rPr>
              <a:t>      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endParaRPr lang="en-US" sz="3200" dirty="0">
              <a:solidFill>
                <a:srgbClr val="0000FF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3200" b="1" dirty="0" smtClean="0"/>
              <a:t>Z</a:t>
            </a:r>
            <a:r>
              <a:rPr lang="en-US" sz="3200" dirty="0" smtClean="0"/>
              <a:t> = The set of integers = { …, -2, -1, 0, 1, 2, …}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559" y="2614705"/>
            <a:ext cx="328168" cy="383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821" y="3474756"/>
            <a:ext cx="328168" cy="383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352" y="4159622"/>
            <a:ext cx="328168" cy="383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149" y="4751839"/>
            <a:ext cx="328168" cy="383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880" y="5385331"/>
            <a:ext cx="328168" cy="3832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023" y="5384950"/>
            <a:ext cx="380001" cy="384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069" y="4158860"/>
            <a:ext cx="380001" cy="3840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176" y="3474375"/>
            <a:ext cx="380001" cy="384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378" y="2614705"/>
            <a:ext cx="380001" cy="38404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CC1DA"/>
          </a:solidFill>
        </p:grpSpPr>
        <p:sp>
          <p:nvSpPr>
            <p:cNvPr id="18" name="Rectangle 17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0065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2286000"/>
            <a:ext cx="71627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rgbClr val="37302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ramond"/>
              </a:rPr>
              <a:t>2.)  GRADING</a:t>
            </a:r>
            <a:endParaRPr lang="en-US" sz="6600" b="1" dirty="0">
              <a:ln w="12700">
                <a:solidFill>
                  <a:srgbClr val="37302A">
                    <a:satMod val="155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51375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963" y="-2535"/>
            <a:ext cx="9171780" cy="6862763"/>
            <a:chOff x="-6963" y="-2535"/>
            <a:chExt cx="9171780" cy="6862763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4" name="Group 3"/>
            <p:cNvGrpSpPr/>
            <p:nvPr/>
          </p:nvGrpSpPr>
          <p:grpSpPr>
            <a:xfrm>
              <a:off x="-6963" y="-1"/>
              <a:ext cx="9171780" cy="6860229"/>
              <a:chOff x="-6963" y="-1"/>
              <a:chExt cx="9171780" cy="6860229"/>
            </a:xfrm>
            <a:grpFill/>
          </p:grpSpPr>
          <p:sp>
            <p:nvSpPr>
              <p:cNvPr id="5" name="Rectangle 4"/>
              <p:cNvSpPr/>
              <p:nvPr/>
            </p:nvSpPr>
            <p:spPr>
              <a:xfrm>
                <a:off x="0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976879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3854" y="-1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-6963" y="6677348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0817" y="-2535"/>
              <a:ext cx="9144000" cy="104241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prstClr val="black"/>
                  </a:solidFill>
                  <a:latin typeface="Calibri"/>
                </a:rPr>
                <a:t>Grading</a:t>
              </a:r>
              <a:endParaRPr lang="en-US" sz="48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71231" y="1065296"/>
            <a:ext cx="84210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B60200"/>
                </a:solidFill>
              </a:rPr>
              <a:t>Grading:   Each object is assigned a unique grade</a:t>
            </a:r>
          </a:p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Grading = Partition of R[x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]</a:t>
            </a:r>
          </a:p>
          <a:p>
            <a:endParaRPr lang="en-US" sz="1600" dirty="0"/>
          </a:p>
          <a:p>
            <a:r>
              <a:rPr lang="en-US" sz="3200" u="sng" dirty="0"/>
              <a:t>Ex:  Grade = </a:t>
            </a:r>
            <a:r>
              <a:rPr lang="en-US" sz="3200" u="sng" dirty="0" smtClean="0"/>
              <a:t>dimension</a:t>
            </a:r>
            <a:endParaRPr lang="en-US" sz="3200" u="sng" dirty="0"/>
          </a:p>
        </p:txBody>
      </p:sp>
      <p:sp>
        <p:nvSpPr>
          <p:cNvPr id="30" name="TextBox 29"/>
          <p:cNvSpPr txBox="1"/>
          <p:nvPr/>
        </p:nvSpPr>
        <p:spPr>
          <a:xfrm>
            <a:off x="7708973" y="4539007"/>
            <a:ext cx="524441" cy="481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</a:t>
            </a:r>
            <a:r>
              <a:rPr lang="en-US" sz="3200" baseline="-25000" dirty="0"/>
              <a:t>2</a:t>
            </a:r>
          </a:p>
        </p:txBody>
      </p:sp>
      <p:cxnSp>
        <p:nvCxnSpPr>
          <p:cNvPr id="32" name="Straight Connector 31"/>
          <p:cNvCxnSpPr/>
          <p:nvPr/>
        </p:nvCxnSpPr>
        <p:spPr>
          <a:xfrm rot="10800000" flipV="1">
            <a:off x="7325970" y="6287679"/>
            <a:ext cx="1121010" cy="0"/>
          </a:xfrm>
          <a:prstGeom prst="line">
            <a:avLst/>
          </a:prstGeom>
          <a:ln w="635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 rot="10800000">
            <a:off x="8379938" y="6155803"/>
            <a:ext cx="220905" cy="226073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/>
          <p:nvPr/>
        </p:nvSpPr>
        <p:spPr>
          <a:xfrm rot="10800000">
            <a:off x="7128144" y="6155803"/>
            <a:ext cx="220905" cy="226073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Isosceles Triangle 34"/>
          <p:cNvSpPr/>
          <p:nvPr/>
        </p:nvSpPr>
        <p:spPr>
          <a:xfrm>
            <a:off x="7220188" y="5124569"/>
            <a:ext cx="1288612" cy="1141670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7128144" y="6159571"/>
            <a:ext cx="220905" cy="226073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8379938" y="6155803"/>
            <a:ext cx="220905" cy="226073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7756869" y="5048044"/>
            <a:ext cx="220905" cy="226073"/>
          </a:xfrm>
          <a:prstGeom prst="ellipse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/>
          <p:cNvSpPr/>
          <p:nvPr/>
        </p:nvSpPr>
        <p:spPr>
          <a:xfrm>
            <a:off x="7120405" y="6158416"/>
            <a:ext cx="220905" cy="226073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/>
          <p:cNvSpPr/>
          <p:nvPr/>
        </p:nvSpPr>
        <p:spPr>
          <a:xfrm>
            <a:off x="7133800" y="6155803"/>
            <a:ext cx="220905" cy="226073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8172132" y="5287163"/>
            <a:ext cx="524441" cy="481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</a:t>
            </a:r>
            <a:r>
              <a:rPr lang="en-US" sz="3200" baseline="-25000" dirty="0"/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061398" y="5287163"/>
            <a:ext cx="524441" cy="481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</a:t>
            </a:r>
            <a:r>
              <a:rPr lang="en-US" sz="3200" baseline="-25000" dirty="0"/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675104" y="6109878"/>
            <a:ext cx="524441" cy="481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</a:t>
            </a:r>
            <a:r>
              <a:rPr lang="en-US" sz="3200" baseline="-25000" dirty="0"/>
              <a:t>3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754190" y="5960235"/>
            <a:ext cx="2361679" cy="481927"/>
            <a:chOff x="643130" y="5427877"/>
            <a:chExt cx="2932737" cy="584776"/>
          </a:xfrm>
        </p:grpSpPr>
        <p:sp>
          <p:nvSpPr>
            <p:cNvPr id="45" name="TextBox 44"/>
            <p:cNvSpPr txBox="1"/>
            <p:nvPr/>
          </p:nvSpPr>
          <p:spPr>
            <a:xfrm>
              <a:off x="643130" y="542787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924615" y="542787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3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14944" y="4687692"/>
            <a:ext cx="8277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Grade </a:t>
            </a:r>
            <a:r>
              <a:rPr lang="en-US" sz="3200" dirty="0" smtClean="0">
                <a:solidFill>
                  <a:srgbClr val="000000"/>
                </a:solidFill>
              </a:rPr>
              <a:t>2:  </a:t>
            </a:r>
            <a:r>
              <a:rPr lang="en-US" sz="3200" b="1" dirty="0" smtClean="0">
                <a:solidFill>
                  <a:srgbClr val="000000"/>
                </a:solidFill>
              </a:rPr>
              <a:t>2-simplex = triangle </a:t>
            </a:r>
            <a:r>
              <a:rPr lang="en-US" sz="3200" dirty="0">
                <a:solidFill>
                  <a:srgbClr val="000000"/>
                </a:solidFill>
              </a:rPr>
              <a:t>= </a:t>
            </a:r>
            <a:r>
              <a:rPr lang="en-US" sz="3200" dirty="0" smtClean="0">
                <a:solidFill>
                  <a:srgbClr val="000000"/>
                </a:solidFill>
              </a:rPr>
              <a:t>{v</a:t>
            </a:r>
            <a:r>
              <a:rPr lang="en-US" sz="3200" baseline="-25000" dirty="0" smtClean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>
                <a:solidFill>
                  <a:srgbClr val="000000"/>
                </a:solidFill>
              </a:rPr>
              <a:t>2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 smtClean="0">
                <a:solidFill>
                  <a:srgbClr val="000000"/>
                </a:solidFill>
              </a:rPr>
              <a:t>3</a:t>
            </a:r>
            <a:r>
              <a:rPr lang="en-US" sz="3200" dirty="0">
                <a:solidFill>
                  <a:srgbClr val="000000"/>
                </a:solidFill>
              </a:rPr>
              <a:t>}</a:t>
            </a:r>
            <a:endParaRPr lang="en-US" sz="3200" baseline="-250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4944" y="3855936"/>
            <a:ext cx="82773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Grade </a:t>
            </a:r>
            <a:r>
              <a:rPr lang="en-US" sz="3200" dirty="0" smtClean="0">
                <a:solidFill>
                  <a:srgbClr val="000000"/>
                </a:solidFill>
              </a:rPr>
              <a:t>1:  </a:t>
            </a:r>
            <a:r>
              <a:rPr lang="en-US" sz="3200" b="1" dirty="0" smtClean="0">
                <a:solidFill>
                  <a:srgbClr val="000000"/>
                </a:solidFill>
              </a:rPr>
              <a:t>1-simplex = edge </a:t>
            </a:r>
            <a:r>
              <a:rPr lang="en-US" sz="3200" dirty="0">
                <a:solidFill>
                  <a:srgbClr val="000000"/>
                </a:solidFill>
              </a:rPr>
              <a:t>= </a:t>
            </a:r>
            <a:r>
              <a:rPr lang="en-US" sz="3200" dirty="0" smtClean="0">
                <a:solidFill>
                  <a:srgbClr val="000000"/>
                </a:solidFill>
              </a:rPr>
              <a:t>{v</a:t>
            </a:r>
            <a:r>
              <a:rPr lang="en-US" sz="3200" baseline="-25000" dirty="0" smtClean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 smtClean="0">
                <a:solidFill>
                  <a:srgbClr val="000000"/>
                </a:solidFill>
              </a:rPr>
              <a:t>2</a:t>
            </a:r>
            <a:r>
              <a:rPr lang="en-US" sz="3200" dirty="0" smtClean="0">
                <a:solidFill>
                  <a:srgbClr val="000000"/>
                </a:solidFill>
              </a:rPr>
              <a:t>}</a:t>
            </a:r>
            <a:endParaRPr lang="en-US" sz="3200" baseline="-25000" dirty="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998778" y="3554594"/>
            <a:ext cx="2073254" cy="800097"/>
            <a:chOff x="975902" y="1890071"/>
            <a:chExt cx="2251635" cy="800097"/>
          </a:xfrm>
        </p:grpSpPr>
        <p:grpSp>
          <p:nvGrpSpPr>
            <p:cNvPr id="17" name="Group 16"/>
            <p:cNvGrpSpPr/>
            <p:nvPr/>
          </p:nvGrpSpPr>
          <p:grpSpPr>
            <a:xfrm>
              <a:off x="1042252" y="2048798"/>
              <a:ext cx="1838411" cy="641370"/>
              <a:chOff x="5835762" y="543611"/>
              <a:chExt cx="1838411" cy="641370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 rot="10800000" flipV="1">
                <a:off x="6091033" y="1066109"/>
                <a:ext cx="1392072" cy="0"/>
              </a:xfrm>
              <a:prstGeom prst="line">
                <a:avLst/>
              </a:prstGeom>
              <a:ln w="889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Oval 21"/>
              <p:cNvSpPr/>
              <p:nvPr/>
            </p:nvSpPr>
            <p:spPr>
              <a:xfrm rot="10800000"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Oval 23"/>
              <p:cNvSpPr/>
              <p:nvPr/>
            </p:nvSpPr>
            <p:spPr>
              <a:xfrm rot="10800000">
                <a:off x="584537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845373" y="91066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835762" y="909260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852396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524588" y="543611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endParaRPr lang="en-US" sz="3200" baseline="-25000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975902" y="1890071"/>
              <a:ext cx="2251635" cy="617998"/>
              <a:chOff x="1027409" y="5121380"/>
              <a:chExt cx="2251635" cy="617998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027409" y="5121380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627791" y="5154602"/>
                <a:ext cx="651253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2</a:t>
                </a:r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514944" y="3055002"/>
            <a:ext cx="82773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Grade 0:  </a:t>
            </a:r>
            <a:r>
              <a:rPr lang="en-US" sz="3200" b="1" dirty="0" smtClean="0">
                <a:solidFill>
                  <a:srgbClr val="000000"/>
                </a:solidFill>
              </a:rPr>
              <a:t>0-simplex = vertex </a:t>
            </a:r>
            <a:r>
              <a:rPr lang="en-US" sz="3200" dirty="0" smtClean="0">
                <a:solidFill>
                  <a:srgbClr val="000000"/>
                </a:solidFill>
              </a:rPr>
              <a:t>= v</a:t>
            </a:r>
            <a:endParaRPr lang="en-US" sz="3200" baseline="-25000" dirty="0">
              <a:solidFill>
                <a:srgbClr val="0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169277" y="3272321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67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963" y="-2535"/>
            <a:ext cx="9171780" cy="6862763"/>
            <a:chOff x="-6963" y="-2535"/>
            <a:chExt cx="9171780" cy="6862763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4" name="Group 3"/>
            <p:cNvGrpSpPr/>
            <p:nvPr/>
          </p:nvGrpSpPr>
          <p:grpSpPr>
            <a:xfrm>
              <a:off x="-6963" y="-1"/>
              <a:ext cx="9171780" cy="6860229"/>
              <a:chOff x="-6963" y="-1"/>
              <a:chExt cx="9171780" cy="6860229"/>
            </a:xfrm>
            <a:grpFill/>
          </p:grpSpPr>
          <p:sp>
            <p:nvSpPr>
              <p:cNvPr id="5" name="Rectangle 4"/>
              <p:cNvSpPr/>
              <p:nvPr/>
            </p:nvSpPr>
            <p:spPr>
              <a:xfrm>
                <a:off x="0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976879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3854" y="-1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-6963" y="6677348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0817" y="-2535"/>
              <a:ext cx="9144000" cy="104241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prstClr val="black"/>
                  </a:solidFill>
                  <a:latin typeface="Calibri"/>
                </a:rPr>
                <a:t>Grading</a:t>
              </a:r>
              <a:endParaRPr lang="en-US" sz="48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71231" y="1065296"/>
            <a:ext cx="84210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B60200"/>
                </a:solidFill>
              </a:rPr>
              <a:t>Grading:   Each object is assigned a unique grade</a:t>
            </a:r>
          </a:p>
          <a:p>
            <a:endParaRPr lang="en-US" sz="3200" u="sng" dirty="0" smtClean="0"/>
          </a:p>
          <a:p>
            <a:r>
              <a:rPr lang="en-US" sz="3200" u="sng" dirty="0" smtClean="0"/>
              <a:t>Ex</a:t>
            </a:r>
            <a:r>
              <a:rPr lang="en-US" sz="3200" u="sng" dirty="0"/>
              <a:t>:  </a:t>
            </a:r>
            <a:r>
              <a:rPr lang="en-US" sz="3200" u="sng" dirty="0" smtClean="0"/>
              <a:t>Grade  =  Cardinality - 1</a:t>
            </a:r>
            <a:endParaRPr lang="en-US" sz="3200" u="sng" dirty="0"/>
          </a:p>
        </p:txBody>
      </p:sp>
      <p:sp>
        <p:nvSpPr>
          <p:cNvPr id="47" name="TextBox 46"/>
          <p:cNvSpPr txBox="1"/>
          <p:nvPr/>
        </p:nvSpPr>
        <p:spPr>
          <a:xfrm>
            <a:off x="448285" y="4698902"/>
            <a:ext cx="8277364" cy="1980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Grade </a:t>
            </a:r>
            <a:r>
              <a:rPr lang="en-US" sz="3200" dirty="0" smtClean="0">
                <a:solidFill>
                  <a:srgbClr val="000000"/>
                </a:solidFill>
              </a:rPr>
              <a:t>2: </a:t>
            </a:r>
            <a:r>
              <a:rPr lang="en-US" sz="3200" b="1" dirty="0" smtClean="0">
                <a:solidFill>
                  <a:srgbClr val="000000"/>
                </a:solidFill>
              </a:rPr>
              <a:t>2-simplex = triangle </a:t>
            </a:r>
            <a:r>
              <a:rPr lang="en-US" sz="3200" dirty="0">
                <a:solidFill>
                  <a:srgbClr val="000000"/>
                </a:solidFill>
              </a:rPr>
              <a:t>= </a:t>
            </a:r>
            <a:r>
              <a:rPr lang="en-US" sz="3200" dirty="0" smtClean="0">
                <a:solidFill>
                  <a:srgbClr val="000000"/>
                </a:solidFill>
              </a:rPr>
              <a:t>{v</a:t>
            </a:r>
            <a:r>
              <a:rPr lang="en-US" sz="3200" baseline="-25000" dirty="0" smtClean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>
                <a:solidFill>
                  <a:srgbClr val="000000"/>
                </a:solidFill>
              </a:rPr>
              <a:t>2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 smtClean="0">
                <a:solidFill>
                  <a:srgbClr val="000000"/>
                </a:solidFill>
              </a:rPr>
              <a:t>3</a:t>
            </a:r>
            <a:r>
              <a:rPr lang="en-US" sz="3200" dirty="0" smtClean="0">
                <a:solidFill>
                  <a:srgbClr val="000000"/>
                </a:solidFill>
              </a:rPr>
              <a:t>}</a:t>
            </a:r>
          </a:p>
          <a:p>
            <a:endParaRPr lang="en-US" sz="4000" baseline="-25000" dirty="0">
              <a:solidFill>
                <a:srgbClr val="000000"/>
              </a:solidFill>
            </a:endParaRPr>
          </a:p>
          <a:p>
            <a:r>
              <a:rPr lang="en-US" sz="3200" dirty="0">
                <a:solidFill>
                  <a:srgbClr val="000000"/>
                </a:solidFill>
              </a:rPr>
              <a:t>Grade </a:t>
            </a:r>
            <a:r>
              <a:rPr lang="en-US" sz="3200" dirty="0" smtClean="0">
                <a:solidFill>
                  <a:srgbClr val="000000"/>
                </a:solidFill>
              </a:rPr>
              <a:t>3: </a:t>
            </a:r>
            <a:r>
              <a:rPr lang="en-US" sz="3200" b="1" dirty="0" smtClean="0">
                <a:solidFill>
                  <a:srgbClr val="000000"/>
                </a:solidFill>
              </a:rPr>
              <a:t>3-</a:t>
            </a:r>
            <a:r>
              <a:rPr lang="en-US" sz="3200" b="1" dirty="0">
                <a:solidFill>
                  <a:srgbClr val="000000"/>
                </a:solidFill>
              </a:rPr>
              <a:t>simplex = </a:t>
            </a:r>
            <a:r>
              <a:rPr lang="en-US" sz="3200" b="1" dirty="0" smtClean="0">
                <a:solidFill>
                  <a:srgbClr val="000000"/>
                </a:solidFill>
              </a:rPr>
              <a:t>tetrahedron </a:t>
            </a:r>
            <a:r>
              <a:rPr lang="en-US" sz="3200" dirty="0">
                <a:solidFill>
                  <a:srgbClr val="000000"/>
                </a:solidFill>
              </a:rPr>
              <a:t>= {v</a:t>
            </a:r>
            <a:r>
              <a:rPr lang="en-US" sz="3200" baseline="-25000" dirty="0">
                <a:solidFill>
                  <a:srgbClr val="000000"/>
                </a:solidFill>
              </a:rPr>
              <a:t>1</a:t>
            </a:r>
            <a:r>
              <a:rPr lang="en-US" sz="3200" dirty="0">
                <a:solidFill>
                  <a:srgbClr val="000000"/>
                </a:solidFill>
              </a:rPr>
              <a:t>, v</a:t>
            </a:r>
            <a:r>
              <a:rPr lang="en-US" sz="3200" baseline="-25000" dirty="0">
                <a:solidFill>
                  <a:srgbClr val="000000"/>
                </a:solidFill>
              </a:rPr>
              <a:t>2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dirty="0" smtClean="0">
                <a:solidFill>
                  <a:srgbClr val="000000"/>
                </a:solidFill>
              </a:rPr>
              <a:t>v</a:t>
            </a:r>
            <a:r>
              <a:rPr lang="en-US" sz="3200" baseline="-25000" dirty="0" smtClean="0">
                <a:solidFill>
                  <a:srgbClr val="000000"/>
                </a:solidFill>
              </a:rPr>
              <a:t>3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dirty="0" smtClean="0">
                <a:solidFill>
                  <a:srgbClr val="000000"/>
                </a:solidFill>
              </a:rPr>
              <a:t>v</a:t>
            </a:r>
            <a:r>
              <a:rPr lang="en-US" sz="3200" baseline="-25000" dirty="0" smtClean="0">
                <a:solidFill>
                  <a:srgbClr val="000000"/>
                </a:solidFill>
              </a:rPr>
              <a:t>4</a:t>
            </a:r>
            <a:r>
              <a:rPr lang="en-US" sz="3200" dirty="0" smtClean="0">
                <a:solidFill>
                  <a:srgbClr val="000000"/>
                </a:solidFill>
              </a:rPr>
              <a:t>}</a:t>
            </a:r>
            <a:endParaRPr lang="en-US" sz="3200" baseline="-250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48285" y="3822734"/>
            <a:ext cx="8277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Grade </a:t>
            </a:r>
            <a:r>
              <a:rPr lang="en-US" sz="3200" dirty="0" smtClean="0">
                <a:solidFill>
                  <a:srgbClr val="000000"/>
                </a:solidFill>
              </a:rPr>
              <a:t>1: </a:t>
            </a:r>
            <a:r>
              <a:rPr lang="en-US" sz="3200" b="1" dirty="0" smtClean="0">
                <a:solidFill>
                  <a:srgbClr val="000000"/>
                </a:solidFill>
              </a:rPr>
              <a:t>1-simplex = edge </a:t>
            </a:r>
            <a:r>
              <a:rPr lang="en-US" sz="3200" dirty="0">
                <a:solidFill>
                  <a:srgbClr val="000000"/>
                </a:solidFill>
              </a:rPr>
              <a:t>= </a:t>
            </a:r>
            <a:r>
              <a:rPr lang="en-US" sz="3200" dirty="0" smtClean="0">
                <a:solidFill>
                  <a:srgbClr val="000000"/>
                </a:solidFill>
              </a:rPr>
              <a:t>{v</a:t>
            </a:r>
            <a:r>
              <a:rPr lang="en-US" sz="3200" baseline="-25000" dirty="0" smtClean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 smtClean="0">
                <a:solidFill>
                  <a:srgbClr val="000000"/>
                </a:solidFill>
              </a:rPr>
              <a:t>2</a:t>
            </a:r>
            <a:r>
              <a:rPr lang="en-US" sz="3200" dirty="0">
                <a:solidFill>
                  <a:srgbClr val="000000"/>
                </a:solidFill>
              </a:rPr>
              <a:t>}</a:t>
            </a:r>
            <a:endParaRPr lang="en-US" sz="3200" baseline="-250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48285" y="3005725"/>
            <a:ext cx="82773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Grade 0: </a:t>
            </a:r>
            <a:r>
              <a:rPr lang="en-US" sz="3200" b="1" dirty="0" smtClean="0">
                <a:solidFill>
                  <a:srgbClr val="000000"/>
                </a:solidFill>
              </a:rPr>
              <a:t>0-simplex = vertex </a:t>
            </a:r>
            <a:r>
              <a:rPr lang="en-US" sz="3200" dirty="0" smtClean="0">
                <a:solidFill>
                  <a:srgbClr val="000000"/>
                </a:solidFill>
              </a:rPr>
              <a:t>= {v}</a:t>
            </a:r>
            <a:endParaRPr lang="en-US" sz="3200" baseline="-25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17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963" y="-2535"/>
            <a:ext cx="9171780" cy="6862763"/>
            <a:chOff x="-6963" y="-2535"/>
            <a:chExt cx="9171780" cy="6862763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4" name="Group 3"/>
            <p:cNvGrpSpPr/>
            <p:nvPr/>
          </p:nvGrpSpPr>
          <p:grpSpPr>
            <a:xfrm>
              <a:off x="-6963" y="-1"/>
              <a:ext cx="9171780" cy="6860229"/>
              <a:chOff x="-6963" y="-1"/>
              <a:chExt cx="9171780" cy="6860229"/>
            </a:xfrm>
            <a:grpFill/>
          </p:grpSpPr>
          <p:sp>
            <p:nvSpPr>
              <p:cNvPr id="5" name="Rectangle 4"/>
              <p:cNvSpPr/>
              <p:nvPr/>
            </p:nvSpPr>
            <p:spPr>
              <a:xfrm>
                <a:off x="0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976879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3854" y="-1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-6963" y="6677348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0817" y="-2535"/>
              <a:ext cx="9144000" cy="104241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prstClr val="black"/>
                  </a:solidFill>
                  <a:latin typeface="Calibri"/>
                </a:rPr>
                <a:t>Grading</a:t>
              </a:r>
              <a:endParaRPr lang="en-US" sz="48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29598" y="1297432"/>
            <a:ext cx="877127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B60200"/>
                </a:solidFill>
              </a:rPr>
              <a:t>Grading:   Each object is assigned a unique grade.</a:t>
            </a:r>
          </a:p>
          <a:p>
            <a:endParaRPr lang="en-US" sz="3200" dirty="0"/>
          </a:p>
          <a:p>
            <a:r>
              <a:rPr lang="en-US" sz="3200" dirty="0" smtClean="0"/>
              <a:t>Let </a:t>
            </a:r>
            <a:r>
              <a:rPr lang="en-US" sz="3200" dirty="0" err="1" smtClean="0"/>
              <a:t>X</a:t>
            </a:r>
            <a:r>
              <a:rPr lang="en-US" sz="3200" baseline="-25000" dirty="0" err="1" smtClean="0"/>
              <a:t>n</a:t>
            </a:r>
            <a:r>
              <a:rPr lang="en-US" sz="3200" dirty="0" smtClean="0"/>
              <a:t> = {x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, …, </a:t>
            </a:r>
            <a:r>
              <a:rPr lang="en-US" sz="3200" dirty="0" err="1" smtClean="0"/>
              <a:t>x</a:t>
            </a:r>
            <a:r>
              <a:rPr lang="en-US" sz="3200" baseline="-25000" dirty="0" err="1" smtClean="0"/>
              <a:t>k</a:t>
            </a:r>
            <a:r>
              <a:rPr lang="en-US" sz="3200" dirty="0" smtClean="0"/>
              <a:t>} = generators of grade n.</a:t>
            </a:r>
          </a:p>
          <a:p>
            <a:endParaRPr lang="en-US" sz="3200" dirty="0" smtClean="0"/>
          </a:p>
          <a:p>
            <a:r>
              <a:rPr lang="en-US" sz="3200" dirty="0"/>
              <a:t>Extend grading on the set of generators to the set of </a:t>
            </a:r>
            <a:r>
              <a:rPr lang="en-US" sz="3200" dirty="0" smtClean="0"/>
              <a:t>n-chains:  </a:t>
            </a:r>
            <a:r>
              <a:rPr lang="en-US" sz="3200" dirty="0" smtClean="0"/>
              <a:t>C</a:t>
            </a:r>
            <a:r>
              <a:rPr lang="en-US" sz="3200" baseline="-25000" dirty="0" smtClean="0"/>
              <a:t>n</a:t>
            </a:r>
            <a:r>
              <a:rPr lang="en-US" sz="3200" dirty="0" smtClean="0"/>
              <a:t> </a:t>
            </a:r>
            <a:r>
              <a:rPr lang="en-US" sz="3200" dirty="0" smtClean="0"/>
              <a:t>= set of n-chains = R[</a:t>
            </a:r>
            <a:r>
              <a:rPr lang="en-US" sz="3200" dirty="0" err="1" smtClean="0"/>
              <a:t>X</a:t>
            </a:r>
            <a:r>
              <a:rPr lang="en-US" sz="3200" baseline="-25000" dirty="0" err="1" smtClean="0"/>
              <a:t>n</a:t>
            </a:r>
            <a:r>
              <a:rPr lang="en-US" sz="3200" dirty="0" smtClean="0"/>
              <a:t>]</a:t>
            </a:r>
          </a:p>
          <a:p>
            <a:endParaRPr lang="en-US" sz="3200" dirty="0" smtClean="0"/>
          </a:p>
          <a:p>
            <a:r>
              <a:rPr lang="en-US" sz="3200" dirty="0" smtClean="0"/>
              <a:t>Normally n-chains in </a:t>
            </a:r>
            <a:r>
              <a:rPr lang="en-US" sz="3200" dirty="0"/>
              <a:t>C</a:t>
            </a:r>
            <a:r>
              <a:rPr lang="en-US" sz="3200" baseline="-25000" dirty="0"/>
              <a:t>n</a:t>
            </a:r>
            <a:r>
              <a:rPr lang="en-US" sz="3200" dirty="0" smtClean="0"/>
              <a:t> are assigned to the grade n.</a:t>
            </a:r>
            <a:endParaRPr lang="en-US" sz="3200" dirty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6216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2286000"/>
            <a:ext cx="716279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rgbClr val="37302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ramond"/>
              </a:rPr>
              <a:t>3.)  BOUNDARY MAP</a:t>
            </a:r>
            <a:endParaRPr lang="en-US" sz="6600" b="1" dirty="0">
              <a:ln w="12700">
                <a:solidFill>
                  <a:srgbClr val="37302A">
                    <a:satMod val="155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51375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963" y="-2535"/>
            <a:ext cx="9171780" cy="6862763"/>
            <a:chOff x="-6963" y="-2535"/>
            <a:chExt cx="9171780" cy="6862763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4" name="Group 3"/>
            <p:cNvGrpSpPr/>
            <p:nvPr/>
          </p:nvGrpSpPr>
          <p:grpSpPr>
            <a:xfrm>
              <a:off x="-6963" y="-1"/>
              <a:ext cx="9171780" cy="6860229"/>
              <a:chOff x="-6963" y="-1"/>
              <a:chExt cx="9171780" cy="6860229"/>
            </a:xfrm>
            <a:grpFill/>
          </p:grpSpPr>
          <p:sp>
            <p:nvSpPr>
              <p:cNvPr id="5" name="Rectangle 4"/>
              <p:cNvSpPr/>
              <p:nvPr/>
            </p:nvSpPr>
            <p:spPr>
              <a:xfrm>
                <a:off x="0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976879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3854" y="-1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-6963" y="6677348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0817" y="-2535"/>
              <a:ext cx="9144000" cy="104241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396532" y="86429"/>
            <a:ext cx="4350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Boundary Map   </a:t>
            </a:r>
            <a:r>
              <a:rPr lang="en-US" sz="4400" dirty="0" smtClean="0"/>
              <a:t> 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50175" y="1218976"/>
            <a:ext cx="8521002" cy="850099"/>
            <a:chOff x="450175" y="1444026"/>
            <a:chExt cx="8521002" cy="850099"/>
          </a:xfrm>
        </p:grpSpPr>
        <p:grpSp>
          <p:nvGrpSpPr>
            <p:cNvPr id="13" name="Group 12"/>
            <p:cNvGrpSpPr/>
            <p:nvPr/>
          </p:nvGrpSpPr>
          <p:grpSpPr>
            <a:xfrm>
              <a:off x="450175" y="1444026"/>
              <a:ext cx="8521002" cy="832917"/>
              <a:chOff x="3593592" y="100584"/>
              <a:chExt cx="8521002" cy="832917"/>
            </a:xfrm>
            <a:noFill/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/>
              <a:srcRect l="-22826" t="-31574" r="-24015" b="-15269"/>
              <a:stretch/>
            </p:blipFill>
            <p:spPr>
              <a:xfrm>
                <a:off x="3593592" y="100584"/>
                <a:ext cx="554736" cy="832104"/>
              </a:xfrm>
              <a:prstGeom prst="rect">
                <a:avLst/>
              </a:prstGeom>
              <a:grpFill/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3949673" y="102504"/>
                <a:ext cx="8164921" cy="83099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 smtClean="0"/>
                  <a:t>n</a:t>
                </a:r>
                <a:r>
                  <a:rPr lang="en-US" sz="4800" dirty="0" smtClean="0"/>
                  <a:t> :  </a:t>
                </a:r>
                <a:r>
                  <a:rPr lang="en-US" sz="4800" dirty="0" err="1" smtClean="0"/>
                  <a:t>C</a:t>
                </a:r>
                <a:r>
                  <a:rPr lang="en-US" sz="4800" baseline="-25000" dirty="0" err="1" smtClean="0"/>
                  <a:t>n</a:t>
                </a:r>
                <a:r>
                  <a:rPr lang="en-US" sz="4800" baseline="-25000" dirty="0" smtClean="0"/>
                  <a:t>  </a:t>
                </a:r>
                <a:r>
                  <a:rPr lang="en-US" sz="4800" dirty="0" smtClean="0">
                    <a:sym typeface="Wingdings"/>
                  </a:rPr>
                  <a:t></a:t>
                </a:r>
                <a:r>
                  <a:rPr lang="en-US" sz="4800" dirty="0" smtClean="0"/>
                  <a:t>  C</a:t>
                </a:r>
                <a:r>
                  <a:rPr lang="en-US" sz="4800" baseline="-25000" dirty="0" smtClean="0"/>
                  <a:t>n-1</a:t>
                </a:r>
                <a:r>
                  <a:rPr lang="en-US" sz="4800" dirty="0" smtClean="0"/>
                  <a:t>  such that     </a:t>
                </a:r>
                <a:r>
                  <a:rPr lang="en-US" sz="4800" baseline="30000" dirty="0" smtClean="0"/>
                  <a:t>2</a:t>
                </a:r>
                <a:r>
                  <a:rPr lang="en-US" sz="4800" dirty="0" smtClean="0"/>
                  <a:t>  = 0</a:t>
                </a:r>
                <a:endParaRPr lang="en-US" sz="4800" baseline="-25000" dirty="0" smtClean="0"/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-22826" t="-31574" r="-24015" b="-15269"/>
            <a:stretch/>
          </p:blipFill>
          <p:spPr>
            <a:xfrm>
              <a:off x="6920974" y="1462021"/>
              <a:ext cx="554736" cy="832104"/>
            </a:xfrm>
            <a:prstGeom prst="rect">
              <a:avLst/>
            </a:prstGeom>
            <a:noFill/>
          </p:spPr>
        </p:pic>
      </p:grpSp>
      <p:grpSp>
        <p:nvGrpSpPr>
          <p:cNvPr id="17" name="Group 16"/>
          <p:cNvGrpSpPr/>
          <p:nvPr/>
        </p:nvGrpSpPr>
        <p:grpSpPr>
          <a:xfrm>
            <a:off x="367982" y="4038238"/>
            <a:ext cx="2932737" cy="2510394"/>
            <a:chOff x="643130" y="3761860"/>
            <a:chExt cx="2932737" cy="2510394"/>
          </a:xfrm>
        </p:grpSpPr>
        <p:sp>
          <p:nvSpPr>
            <p:cNvPr id="18" name="TextBox 17"/>
            <p:cNvSpPr txBox="1"/>
            <p:nvPr/>
          </p:nvSpPr>
          <p:spPr>
            <a:xfrm>
              <a:off x="1828781" y="376186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643130" y="4321013"/>
              <a:ext cx="2932737" cy="1951241"/>
              <a:chOff x="643130" y="4321013"/>
              <a:chExt cx="2932737" cy="1951241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rot="10800000" flipV="1">
                <a:off x="1353167" y="5825201"/>
                <a:ext cx="1392072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/>
              <p:nvPr/>
            </p:nvSpPr>
            <p:spPr>
              <a:xfrm rot="10800000">
                <a:off x="266198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Oval 21"/>
              <p:cNvSpPr/>
              <p:nvPr/>
            </p:nvSpPr>
            <p:spPr>
              <a:xfrm rot="10800000">
                <a:off x="110750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Isosceles Triangle 23"/>
              <p:cNvSpPr/>
              <p:nvPr/>
            </p:nvSpPr>
            <p:spPr>
              <a:xfrm>
                <a:off x="1221807" y="4413869"/>
                <a:ext cx="1600200" cy="1385316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107507" y="5669753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266198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888259" y="4321013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097896" y="5668352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114530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403933" y="4747702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2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081404" y="4747702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786722" y="5687478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3</a:t>
                </a:r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643130" y="5427877"/>
                <a:ext cx="2932737" cy="584776"/>
                <a:chOff x="643130" y="5427877"/>
                <a:chExt cx="2932737" cy="584776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643130" y="542787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1</a:t>
                  </a: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2924615" y="542787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3</a:t>
                  </a:r>
                </a:p>
              </p:txBody>
            </p:sp>
          </p:grpSp>
        </p:grpSp>
      </p:grpSp>
      <p:grpSp>
        <p:nvGrpSpPr>
          <p:cNvPr id="36" name="Group 35"/>
          <p:cNvGrpSpPr/>
          <p:nvPr/>
        </p:nvGrpSpPr>
        <p:grpSpPr>
          <a:xfrm>
            <a:off x="367982" y="2828772"/>
            <a:ext cx="2932737" cy="903181"/>
            <a:chOff x="591623" y="2196568"/>
            <a:chExt cx="2932737" cy="903181"/>
          </a:xfrm>
        </p:grpSpPr>
        <p:grpSp>
          <p:nvGrpSpPr>
            <p:cNvPr id="37" name="Group 36"/>
            <p:cNvGrpSpPr/>
            <p:nvPr/>
          </p:nvGrpSpPr>
          <p:grpSpPr>
            <a:xfrm>
              <a:off x="1042252" y="2411276"/>
              <a:ext cx="1838411" cy="688473"/>
              <a:chOff x="5835762" y="906089"/>
              <a:chExt cx="1838411" cy="688473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 rot="10800000" flipV="1">
                <a:off x="6091033" y="1066109"/>
                <a:ext cx="1392072" cy="0"/>
              </a:xfrm>
              <a:prstGeom prst="line">
                <a:avLst/>
              </a:prstGeom>
              <a:ln w="889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Oval 41"/>
              <p:cNvSpPr/>
              <p:nvPr/>
            </p:nvSpPr>
            <p:spPr>
              <a:xfrm rot="10800000"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Oval 42"/>
              <p:cNvSpPr/>
              <p:nvPr/>
            </p:nvSpPr>
            <p:spPr>
              <a:xfrm rot="10800000">
                <a:off x="584537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5845373" y="91066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5835762" y="909260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852396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524588" y="1009786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endParaRPr lang="en-US" sz="3200" baseline="-25000" dirty="0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591623" y="2196568"/>
              <a:ext cx="2932737" cy="584776"/>
              <a:chOff x="643130" y="5427877"/>
              <a:chExt cx="2932737" cy="584776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643130" y="542787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924615" y="542787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2</a:t>
                </a:r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3416745" y="2450160"/>
            <a:ext cx="737351" cy="1096322"/>
            <a:chOff x="3657900" y="2390518"/>
            <a:chExt cx="737351" cy="1096322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3"/>
            <a:srcRect l="-22826" t="-31574" r="-24015" b="-15269"/>
            <a:stretch/>
          </p:blipFill>
          <p:spPr>
            <a:xfrm>
              <a:off x="3718149" y="2390518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12" name="Rectangle 11"/>
            <p:cNvSpPr/>
            <p:nvPr/>
          </p:nvSpPr>
          <p:spPr>
            <a:xfrm>
              <a:off x="3657900" y="2717399"/>
              <a:ext cx="73735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sym typeface="Wingdings"/>
                </a:rPr>
                <a:t></a:t>
              </a:r>
              <a:endParaRPr lang="en-US" sz="4400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416745" y="4522782"/>
            <a:ext cx="737351" cy="1096322"/>
            <a:chOff x="3657900" y="2390518"/>
            <a:chExt cx="737351" cy="1096322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"/>
            <a:srcRect l="-22826" t="-31574" r="-24015" b="-15269"/>
            <a:stretch/>
          </p:blipFill>
          <p:spPr>
            <a:xfrm>
              <a:off x="3718149" y="2390518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58" name="Rectangle 57"/>
            <p:cNvSpPr/>
            <p:nvPr/>
          </p:nvSpPr>
          <p:spPr>
            <a:xfrm>
              <a:off x="3657900" y="2717399"/>
              <a:ext cx="73735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sym typeface="Wingdings"/>
                </a:rPr>
                <a:t></a:t>
              </a:r>
              <a:endParaRPr lang="en-US" sz="4400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346648" y="2450160"/>
            <a:ext cx="1278465" cy="1096322"/>
            <a:chOff x="3657900" y="2390518"/>
            <a:chExt cx="1278465" cy="1096322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3"/>
            <a:srcRect l="-22826" t="-31574" r="-24015" b="-15269"/>
            <a:stretch/>
          </p:blipFill>
          <p:spPr>
            <a:xfrm>
              <a:off x="3718149" y="2390518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61" name="Rectangle 60"/>
            <p:cNvSpPr/>
            <p:nvPr/>
          </p:nvSpPr>
          <p:spPr>
            <a:xfrm>
              <a:off x="3657900" y="2717399"/>
              <a:ext cx="127846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 smtClean="0">
                  <a:sym typeface="Wingdings"/>
                </a:rPr>
                <a:t>  0</a:t>
              </a:r>
              <a:endParaRPr lang="en-US" sz="4400" dirty="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346648" y="4522782"/>
            <a:ext cx="1278465" cy="1096322"/>
            <a:chOff x="3657900" y="2390518"/>
            <a:chExt cx="1278465" cy="1096322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3"/>
            <a:srcRect l="-22826" t="-31574" r="-24015" b="-15269"/>
            <a:stretch/>
          </p:blipFill>
          <p:spPr>
            <a:xfrm>
              <a:off x="3718149" y="2390518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64" name="Rectangle 63"/>
            <p:cNvSpPr/>
            <p:nvPr/>
          </p:nvSpPr>
          <p:spPr>
            <a:xfrm>
              <a:off x="3657900" y="2717399"/>
              <a:ext cx="127846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 smtClean="0">
                  <a:sym typeface="Wingdings"/>
                </a:rPr>
                <a:t>  0</a:t>
              </a:r>
              <a:endParaRPr lang="en-US" sz="4400" dirty="0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321940" y="2828772"/>
            <a:ext cx="2932737" cy="584776"/>
            <a:chOff x="591623" y="2196568"/>
            <a:chExt cx="2932737" cy="584776"/>
          </a:xfrm>
        </p:grpSpPr>
        <p:grpSp>
          <p:nvGrpSpPr>
            <p:cNvPr id="70" name="Group 69"/>
            <p:cNvGrpSpPr/>
            <p:nvPr/>
          </p:nvGrpSpPr>
          <p:grpSpPr>
            <a:xfrm>
              <a:off x="1042252" y="2411276"/>
              <a:ext cx="1838411" cy="278892"/>
              <a:chOff x="5835762" y="906089"/>
              <a:chExt cx="1838411" cy="278892"/>
            </a:xfrm>
          </p:grpSpPr>
          <p:sp>
            <p:nvSpPr>
              <p:cNvPr id="75" name="Oval 74"/>
              <p:cNvSpPr/>
              <p:nvPr/>
            </p:nvSpPr>
            <p:spPr>
              <a:xfrm rot="10800000"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Oval 75"/>
              <p:cNvSpPr/>
              <p:nvPr/>
            </p:nvSpPr>
            <p:spPr>
              <a:xfrm rot="10800000">
                <a:off x="584537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5845373" y="91066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5835762" y="909260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5852396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591623" y="2196568"/>
              <a:ext cx="2932737" cy="584776"/>
              <a:chOff x="643130" y="5427877"/>
              <a:chExt cx="2932737" cy="584776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643130" y="542787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2924615" y="542787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2</a:t>
                </a:r>
              </a:p>
            </p:txBody>
          </p:sp>
        </p:grpSp>
      </p:grpSp>
      <p:grpSp>
        <p:nvGrpSpPr>
          <p:cNvPr id="82" name="Group 81"/>
          <p:cNvGrpSpPr/>
          <p:nvPr/>
        </p:nvGrpSpPr>
        <p:grpSpPr>
          <a:xfrm>
            <a:off x="4322167" y="4038238"/>
            <a:ext cx="2932737" cy="2510394"/>
            <a:chOff x="643130" y="3761860"/>
            <a:chExt cx="2932737" cy="2510394"/>
          </a:xfrm>
        </p:grpSpPr>
        <p:sp>
          <p:nvSpPr>
            <p:cNvPr id="83" name="TextBox 82"/>
            <p:cNvSpPr txBox="1"/>
            <p:nvPr/>
          </p:nvSpPr>
          <p:spPr>
            <a:xfrm>
              <a:off x="1828781" y="376186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643130" y="4321013"/>
              <a:ext cx="2932737" cy="1951241"/>
              <a:chOff x="643130" y="4321013"/>
              <a:chExt cx="2932737" cy="1951241"/>
            </a:xfrm>
          </p:grpSpPr>
          <p:cxnSp>
            <p:nvCxnSpPr>
              <p:cNvPr id="85" name="Straight Connector 84"/>
              <p:cNvCxnSpPr/>
              <p:nvPr/>
            </p:nvCxnSpPr>
            <p:spPr>
              <a:xfrm rot="10800000" flipV="1">
                <a:off x="1353167" y="5825201"/>
                <a:ext cx="1392072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Oval 85"/>
              <p:cNvSpPr/>
              <p:nvPr/>
            </p:nvSpPr>
            <p:spPr>
              <a:xfrm rot="10800000">
                <a:off x="266198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Oval 86"/>
              <p:cNvSpPr/>
              <p:nvPr/>
            </p:nvSpPr>
            <p:spPr>
              <a:xfrm rot="10800000">
                <a:off x="110750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Isosceles Triangle 87"/>
              <p:cNvSpPr/>
              <p:nvPr/>
            </p:nvSpPr>
            <p:spPr>
              <a:xfrm>
                <a:off x="1221807" y="4413869"/>
                <a:ext cx="1600200" cy="1385316"/>
              </a:xfrm>
              <a:prstGeom prst="triangle">
                <a:avLst/>
              </a:prstGeom>
              <a:noFill/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1107507" y="5669753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266198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1888259" y="4321013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1097896" y="5668352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1114530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2403933" y="4747702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2</a:t>
                </a: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1081404" y="4747702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1786722" y="5687478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3</a:t>
                </a:r>
              </a:p>
            </p:txBody>
          </p:sp>
          <p:grpSp>
            <p:nvGrpSpPr>
              <p:cNvPr id="97" name="Group 96"/>
              <p:cNvGrpSpPr/>
              <p:nvPr/>
            </p:nvGrpSpPr>
            <p:grpSpPr>
              <a:xfrm>
                <a:off x="643130" y="5427877"/>
                <a:ext cx="2932737" cy="584776"/>
                <a:chOff x="643130" y="5427877"/>
                <a:chExt cx="2932737" cy="584776"/>
              </a:xfrm>
            </p:grpSpPr>
            <p:sp>
              <p:nvSpPr>
                <p:cNvPr id="98" name="TextBox 97"/>
                <p:cNvSpPr txBox="1"/>
                <p:nvPr/>
              </p:nvSpPr>
              <p:spPr>
                <a:xfrm>
                  <a:off x="643130" y="542787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1</a:t>
                  </a: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2924615" y="542787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3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4727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963" y="-2535"/>
            <a:ext cx="9171780" cy="6862763"/>
            <a:chOff x="-6963" y="-2535"/>
            <a:chExt cx="9171780" cy="6862763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4" name="Group 3"/>
            <p:cNvGrpSpPr/>
            <p:nvPr/>
          </p:nvGrpSpPr>
          <p:grpSpPr>
            <a:xfrm>
              <a:off x="-6963" y="-1"/>
              <a:ext cx="9171780" cy="6860229"/>
              <a:chOff x="-6963" y="-1"/>
              <a:chExt cx="9171780" cy="6860229"/>
            </a:xfrm>
            <a:grpFill/>
          </p:grpSpPr>
          <p:sp>
            <p:nvSpPr>
              <p:cNvPr id="5" name="Rectangle 4"/>
              <p:cNvSpPr/>
              <p:nvPr/>
            </p:nvSpPr>
            <p:spPr>
              <a:xfrm>
                <a:off x="0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976879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3854" y="-1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-6963" y="6677348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0817" y="-2535"/>
              <a:ext cx="9144000" cy="104241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135968" y="2594835"/>
            <a:ext cx="5616531" cy="1096322"/>
            <a:chOff x="1795125" y="2390518"/>
            <a:chExt cx="5616531" cy="1096322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3"/>
            <a:srcRect l="-22826" t="-31574" r="-24015" b="-15269"/>
            <a:stretch/>
          </p:blipFill>
          <p:spPr>
            <a:xfrm>
              <a:off x="3718149" y="2390518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12" name="Rectangle 11"/>
            <p:cNvSpPr/>
            <p:nvPr/>
          </p:nvSpPr>
          <p:spPr>
            <a:xfrm>
              <a:off x="1795125" y="2717399"/>
              <a:ext cx="561653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dirty="0"/>
                <a:t>{v</a:t>
              </a:r>
              <a:r>
                <a:rPr lang="en-US" sz="4400" baseline="-25000" dirty="0"/>
                <a:t>1</a:t>
              </a:r>
              <a:r>
                <a:rPr lang="en-US" sz="4400" dirty="0"/>
                <a:t>, v</a:t>
              </a:r>
              <a:r>
                <a:rPr lang="en-US" sz="4400" baseline="-25000" dirty="0"/>
                <a:t>2</a:t>
              </a:r>
              <a:r>
                <a:rPr lang="en-US" sz="4400" dirty="0" smtClean="0"/>
                <a:t>}   </a:t>
              </a:r>
              <a:r>
                <a:rPr lang="en-US" sz="4400" dirty="0" smtClean="0">
                  <a:sym typeface="Wingdings"/>
                </a:rPr>
                <a:t>   </a:t>
              </a:r>
              <a:r>
                <a:rPr lang="en-US" sz="4400" dirty="0" smtClean="0"/>
                <a:t>{v</a:t>
              </a:r>
              <a:r>
                <a:rPr lang="en-US" sz="4400" baseline="-25000" dirty="0" smtClean="0"/>
                <a:t>1</a:t>
              </a:r>
              <a:r>
                <a:rPr lang="en-US" sz="4400" dirty="0" smtClean="0"/>
                <a:t>}  +  {v</a:t>
              </a:r>
              <a:r>
                <a:rPr lang="en-US" sz="4400" baseline="-25000" dirty="0" smtClean="0"/>
                <a:t>2</a:t>
              </a:r>
              <a:r>
                <a:rPr lang="en-US" sz="4400" dirty="0"/>
                <a:t>} 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928646" y="2594835"/>
            <a:ext cx="1278465" cy="1096322"/>
            <a:chOff x="3657900" y="2390518"/>
            <a:chExt cx="1278465" cy="1096322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3"/>
            <a:srcRect l="-22826" t="-31574" r="-24015" b="-15269"/>
            <a:stretch/>
          </p:blipFill>
          <p:spPr>
            <a:xfrm>
              <a:off x="3718149" y="2390518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61" name="Rectangle 60"/>
            <p:cNvSpPr/>
            <p:nvPr/>
          </p:nvSpPr>
          <p:spPr>
            <a:xfrm>
              <a:off x="3657900" y="2717399"/>
              <a:ext cx="127846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 smtClean="0">
                  <a:sym typeface="Wingdings"/>
                </a:rPr>
                <a:t>  0</a:t>
              </a:r>
              <a:endParaRPr lang="en-US" sz="4400" dirty="0"/>
            </a:p>
          </p:txBody>
        </p:sp>
      </p:grp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/>
          <a:srcRect l="-22826" t="-31574" r="-24015" b="-15269"/>
          <a:stretch/>
        </p:blipFill>
        <p:spPr>
          <a:xfrm>
            <a:off x="7631975" y="4345385"/>
            <a:ext cx="432816" cy="649224"/>
          </a:xfrm>
          <a:prstGeom prst="rect">
            <a:avLst/>
          </a:prstGeom>
          <a:noFill/>
        </p:spPr>
      </p:pic>
      <p:sp>
        <p:nvSpPr>
          <p:cNvPr id="64" name="Rectangle 63"/>
          <p:cNvSpPr/>
          <p:nvPr/>
        </p:nvSpPr>
        <p:spPr>
          <a:xfrm>
            <a:off x="7571726" y="4626920"/>
            <a:ext cx="1278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ym typeface="Wingdings"/>
              </a:rPr>
              <a:t>  0</a:t>
            </a:r>
            <a:endParaRPr lang="en-US" sz="4400" dirty="0"/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3"/>
          <a:srcRect l="-22826" t="-31574" r="-24015" b="-15269"/>
          <a:stretch/>
        </p:blipFill>
        <p:spPr>
          <a:xfrm>
            <a:off x="2663767" y="4345385"/>
            <a:ext cx="432816" cy="649224"/>
          </a:xfrm>
          <a:prstGeom prst="rect">
            <a:avLst/>
          </a:prstGeom>
          <a:noFill/>
        </p:spPr>
      </p:pic>
      <p:sp>
        <p:nvSpPr>
          <p:cNvPr id="102" name="Rectangle 101"/>
          <p:cNvSpPr/>
          <p:nvPr/>
        </p:nvSpPr>
        <p:spPr>
          <a:xfrm>
            <a:off x="181587" y="4626920"/>
            <a:ext cx="76641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{v</a:t>
            </a:r>
            <a:r>
              <a:rPr lang="en-US" sz="4400" baseline="-25000" dirty="0"/>
              <a:t>1</a:t>
            </a:r>
            <a:r>
              <a:rPr lang="en-US" sz="4400" dirty="0"/>
              <a:t>, </a:t>
            </a:r>
            <a:r>
              <a:rPr lang="en-US" sz="4400" dirty="0" smtClean="0"/>
              <a:t>v</a:t>
            </a:r>
            <a:r>
              <a:rPr lang="en-US" sz="4400" baseline="-25000" dirty="0" smtClean="0"/>
              <a:t>2</a:t>
            </a:r>
            <a:r>
              <a:rPr lang="en-US" sz="4400" dirty="0"/>
              <a:t>, </a:t>
            </a:r>
            <a:r>
              <a:rPr lang="en-US" sz="4400" dirty="0" smtClean="0"/>
              <a:t>v</a:t>
            </a:r>
            <a:r>
              <a:rPr lang="en-US" sz="4400" baseline="-25000" dirty="0" smtClean="0"/>
              <a:t>3</a:t>
            </a:r>
            <a:r>
              <a:rPr lang="en-US" sz="4400" dirty="0" smtClean="0"/>
              <a:t>}  </a:t>
            </a:r>
            <a:r>
              <a:rPr lang="en-US" sz="4400" dirty="0" smtClean="0">
                <a:sym typeface="Wingdings"/>
              </a:rPr>
              <a:t>  </a:t>
            </a:r>
            <a:r>
              <a:rPr lang="en-US" sz="4400" dirty="0" smtClean="0"/>
              <a:t>{v</a:t>
            </a:r>
            <a:r>
              <a:rPr lang="en-US" sz="4400" baseline="-25000" dirty="0" smtClean="0"/>
              <a:t>1</a:t>
            </a:r>
            <a:r>
              <a:rPr lang="en-US" sz="4400" dirty="0"/>
              <a:t>, v</a:t>
            </a:r>
            <a:r>
              <a:rPr lang="en-US" sz="4400" baseline="-25000" dirty="0"/>
              <a:t>2</a:t>
            </a:r>
            <a:r>
              <a:rPr lang="en-US" sz="4400" dirty="0" smtClean="0"/>
              <a:t>}  +  {v</a:t>
            </a:r>
            <a:r>
              <a:rPr lang="en-US" sz="4400" baseline="-25000" dirty="0"/>
              <a:t>1</a:t>
            </a:r>
            <a:r>
              <a:rPr lang="en-US" sz="4400" dirty="0" smtClean="0"/>
              <a:t>, v</a:t>
            </a:r>
            <a:r>
              <a:rPr lang="en-US" sz="4400" baseline="-25000" dirty="0" smtClean="0"/>
              <a:t>3</a:t>
            </a:r>
            <a:r>
              <a:rPr lang="en-US" sz="4400" dirty="0" smtClean="0"/>
              <a:t>}          </a:t>
            </a:r>
          </a:p>
          <a:p>
            <a:r>
              <a:rPr lang="en-US" sz="4400" dirty="0"/>
              <a:t>	</a:t>
            </a:r>
            <a:r>
              <a:rPr lang="en-US" sz="4400" dirty="0" smtClean="0"/>
              <a:t>								+  {v</a:t>
            </a:r>
            <a:r>
              <a:rPr lang="en-US" sz="4400" baseline="-25000" dirty="0" smtClean="0"/>
              <a:t>2</a:t>
            </a:r>
            <a:r>
              <a:rPr lang="en-US" sz="4400" dirty="0" smtClean="0"/>
              <a:t>, v</a:t>
            </a:r>
            <a:r>
              <a:rPr lang="en-US" sz="4400" baseline="-25000" dirty="0" smtClean="0"/>
              <a:t>3</a:t>
            </a:r>
            <a:r>
              <a:rPr lang="en-US" sz="4400" dirty="0" smtClean="0"/>
              <a:t>}  </a:t>
            </a:r>
            <a:endParaRPr lang="en-US" sz="4400" dirty="0"/>
          </a:p>
        </p:txBody>
      </p:sp>
      <p:sp>
        <p:nvSpPr>
          <p:cNvPr id="103" name="TextBox 102"/>
          <p:cNvSpPr txBox="1"/>
          <p:nvPr/>
        </p:nvSpPr>
        <p:spPr>
          <a:xfrm>
            <a:off x="2396532" y="86429"/>
            <a:ext cx="4350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Boundary Map   </a:t>
            </a:r>
            <a:r>
              <a:rPr lang="en-US" sz="4400" dirty="0" smtClean="0"/>
              <a:t> 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450175" y="1218976"/>
            <a:ext cx="8521002" cy="850099"/>
            <a:chOff x="450175" y="1444026"/>
            <a:chExt cx="8521002" cy="850099"/>
          </a:xfrm>
        </p:grpSpPr>
        <p:grpSp>
          <p:nvGrpSpPr>
            <p:cNvPr id="105" name="Group 104"/>
            <p:cNvGrpSpPr/>
            <p:nvPr/>
          </p:nvGrpSpPr>
          <p:grpSpPr>
            <a:xfrm>
              <a:off x="450175" y="1444026"/>
              <a:ext cx="8521002" cy="832917"/>
              <a:chOff x="3593592" y="100584"/>
              <a:chExt cx="8521002" cy="832917"/>
            </a:xfrm>
            <a:noFill/>
          </p:grpSpPr>
          <p:pic>
            <p:nvPicPr>
              <p:cNvPr id="107" name="Picture 106"/>
              <p:cNvPicPr>
                <a:picLocks noChangeAspect="1"/>
              </p:cNvPicPr>
              <p:nvPr/>
            </p:nvPicPr>
            <p:blipFill rotWithShape="1">
              <a:blip r:embed="rId3"/>
              <a:srcRect l="-22826" t="-31574" r="-24015" b="-15269"/>
              <a:stretch/>
            </p:blipFill>
            <p:spPr>
              <a:xfrm>
                <a:off x="3593592" y="100584"/>
                <a:ext cx="554736" cy="832104"/>
              </a:xfrm>
              <a:prstGeom prst="rect">
                <a:avLst/>
              </a:prstGeom>
              <a:grpFill/>
            </p:spPr>
          </p:pic>
          <p:sp>
            <p:nvSpPr>
              <p:cNvPr id="108" name="TextBox 107"/>
              <p:cNvSpPr txBox="1"/>
              <p:nvPr/>
            </p:nvSpPr>
            <p:spPr>
              <a:xfrm>
                <a:off x="3949673" y="102504"/>
                <a:ext cx="8164921" cy="83099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 smtClean="0"/>
                  <a:t>n</a:t>
                </a:r>
                <a:r>
                  <a:rPr lang="en-US" sz="4800" dirty="0" smtClean="0"/>
                  <a:t> :  </a:t>
                </a:r>
                <a:r>
                  <a:rPr lang="en-US" sz="4800" dirty="0" err="1" smtClean="0"/>
                  <a:t>C</a:t>
                </a:r>
                <a:r>
                  <a:rPr lang="en-US" sz="4800" baseline="-25000" dirty="0" err="1" smtClean="0"/>
                  <a:t>n</a:t>
                </a:r>
                <a:r>
                  <a:rPr lang="en-US" sz="4800" baseline="-25000" dirty="0" smtClean="0"/>
                  <a:t>  </a:t>
                </a:r>
                <a:r>
                  <a:rPr lang="en-US" sz="4800" dirty="0" smtClean="0">
                    <a:sym typeface="Wingdings"/>
                  </a:rPr>
                  <a:t></a:t>
                </a:r>
                <a:r>
                  <a:rPr lang="en-US" sz="4800" dirty="0" smtClean="0"/>
                  <a:t>  C</a:t>
                </a:r>
                <a:r>
                  <a:rPr lang="en-US" sz="4800" baseline="-25000" dirty="0" smtClean="0"/>
                  <a:t>n-1</a:t>
                </a:r>
                <a:r>
                  <a:rPr lang="en-US" sz="4800" dirty="0" smtClean="0"/>
                  <a:t>  such that     </a:t>
                </a:r>
                <a:r>
                  <a:rPr lang="en-US" sz="4800" baseline="30000" dirty="0" smtClean="0"/>
                  <a:t>2</a:t>
                </a:r>
                <a:r>
                  <a:rPr lang="en-US" sz="4800" dirty="0" smtClean="0"/>
                  <a:t>  = 0</a:t>
                </a:r>
                <a:endParaRPr lang="en-US" sz="4800" baseline="-25000" dirty="0" smtClean="0"/>
              </a:p>
            </p:txBody>
          </p:sp>
        </p:grpSp>
        <p:pic>
          <p:nvPicPr>
            <p:cNvPr id="106" name="Picture 105"/>
            <p:cNvPicPr>
              <a:picLocks noChangeAspect="1"/>
            </p:cNvPicPr>
            <p:nvPr/>
          </p:nvPicPr>
          <p:blipFill rotWithShape="1">
            <a:blip r:embed="rId3"/>
            <a:srcRect l="-22826" t="-31574" r="-24015" b="-15269"/>
            <a:stretch/>
          </p:blipFill>
          <p:spPr>
            <a:xfrm>
              <a:off x="6920974" y="1462021"/>
              <a:ext cx="554736" cy="83210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94300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793" y="996600"/>
            <a:ext cx="928969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C</a:t>
            </a:r>
            <a:r>
              <a:rPr lang="en-US" sz="3200" baseline="-25000" dirty="0" smtClean="0"/>
              <a:t>n+1   </a:t>
            </a:r>
            <a:r>
              <a:rPr lang="en-US" sz="3200" dirty="0" smtClean="0">
                <a:sym typeface="Wingdings"/>
              </a:rPr>
              <a:t>   </a:t>
            </a:r>
            <a:r>
              <a:rPr lang="en-US" sz="3200" dirty="0" err="1" smtClean="0"/>
              <a:t>C</a:t>
            </a:r>
            <a:r>
              <a:rPr lang="en-US" sz="3200" baseline="-25000" dirty="0" err="1" smtClean="0"/>
              <a:t>n</a:t>
            </a:r>
            <a:r>
              <a:rPr lang="en-US" sz="3200" baseline="-25000" dirty="0" smtClean="0"/>
              <a:t>   </a:t>
            </a:r>
            <a:r>
              <a:rPr lang="en-US" sz="3200" dirty="0" smtClean="0">
                <a:sym typeface="Wingdings"/>
              </a:rPr>
              <a:t>   </a:t>
            </a:r>
            <a:r>
              <a:rPr lang="en-US" sz="3200" dirty="0" smtClean="0"/>
              <a:t>C</a:t>
            </a:r>
            <a:r>
              <a:rPr lang="en-US" sz="3200" baseline="-25000" dirty="0" smtClean="0"/>
              <a:t>n-1   </a:t>
            </a:r>
            <a:r>
              <a:rPr lang="en-US" sz="3200" dirty="0" smtClean="0">
                <a:sym typeface="Wingdings"/>
              </a:rPr>
              <a:t>. . .</a:t>
            </a:r>
            <a:r>
              <a:rPr lang="en-US" sz="3200" baseline="-25000" dirty="0" smtClean="0"/>
              <a:t> </a:t>
            </a:r>
            <a:r>
              <a:rPr lang="en-US" sz="3200" dirty="0" smtClean="0">
                <a:sym typeface="Wingdings"/>
              </a:rPr>
              <a:t>   </a:t>
            </a:r>
            <a:r>
              <a:rPr lang="en-US" sz="3200" dirty="0" smtClean="0"/>
              <a:t>C</a:t>
            </a:r>
            <a:r>
              <a:rPr lang="en-US" sz="3200" baseline="-25000" dirty="0"/>
              <a:t>2</a:t>
            </a:r>
            <a:r>
              <a:rPr lang="en-US" sz="3200" baseline="-25000" dirty="0" smtClean="0"/>
              <a:t>   </a:t>
            </a:r>
            <a:r>
              <a:rPr lang="en-US" sz="3200" dirty="0" smtClean="0">
                <a:sym typeface="Wingdings"/>
              </a:rPr>
              <a:t>   </a:t>
            </a:r>
            <a:r>
              <a:rPr lang="en-US" sz="3200" dirty="0" smtClean="0"/>
              <a:t>C</a:t>
            </a:r>
            <a:r>
              <a:rPr lang="en-US" sz="3200" baseline="-25000" dirty="0" smtClean="0"/>
              <a:t>1   </a:t>
            </a:r>
            <a:r>
              <a:rPr lang="en-US" sz="3200" dirty="0" smtClean="0">
                <a:sym typeface="Wingdings"/>
              </a:rPr>
              <a:t>   </a:t>
            </a:r>
            <a:r>
              <a:rPr lang="en-US" sz="3200" dirty="0" smtClean="0"/>
              <a:t>C</a:t>
            </a:r>
            <a:r>
              <a:rPr lang="en-US" sz="3200" baseline="-25000" dirty="0" smtClean="0"/>
              <a:t>0   </a:t>
            </a:r>
            <a:r>
              <a:rPr lang="en-US" sz="3200" dirty="0" smtClean="0">
                <a:sym typeface="Wingdings"/>
              </a:rPr>
              <a:t>   0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026219" y="2367620"/>
            <a:ext cx="7576500" cy="3922441"/>
            <a:chOff x="112723" y="3602667"/>
            <a:chExt cx="7576500" cy="3922441"/>
          </a:xfrm>
        </p:grpSpPr>
        <p:sp>
          <p:nvSpPr>
            <p:cNvPr id="25" name="Rectangle 24"/>
            <p:cNvSpPr/>
            <p:nvPr/>
          </p:nvSpPr>
          <p:spPr>
            <a:xfrm>
              <a:off x="112723" y="3602667"/>
              <a:ext cx="7576500" cy="3922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err="1" smtClean="0">
                  <a:sym typeface="Wingdings"/>
                </a:rPr>
                <a:t>H</a:t>
              </a:r>
              <a:r>
                <a:rPr lang="en-US" sz="3200" baseline="-25000" dirty="0" err="1">
                  <a:sym typeface="Wingdings"/>
                </a:rPr>
                <a:t>n</a:t>
              </a:r>
              <a:r>
                <a:rPr lang="en-US" sz="3200" dirty="0" smtClean="0">
                  <a:sym typeface="Wingdings"/>
                </a:rPr>
                <a:t> = Z</a:t>
              </a:r>
              <a:r>
                <a:rPr lang="en-US" sz="3200" baseline="-25000" dirty="0">
                  <a:sym typeface="Wingdings"/>
                </a:rPr>
                <a:t>n</a:t>
              </a:r>
              <a:r>
                <a:rPr lang="en-US" sz="3200" dirty="0" smtClean="0">
                  <a:sym typeface="Wingdings"/>
                </a:rPr>
                <a:t>/</a:t>
              </a:r>
              <a:r>
                <a:rPr lang="en-US" sz="3200" dirty="0" err="1" smtClean="0"/>
                <a:t>B</a:t>
              </a:r>
              <a:r>
                <a:rPr lang="en-US" sz="3200" baseline="-25000" dirty="0" err="1"/>
                <a:t>n</a:t>
              </a:r>
              <a:r>
                <a:rPr lang="en-US" sz="3200" dirty="0" smtClean="0"/>
                <a:t> = (kernel of      )/ (image of         )</a:t>
              </a:r>
            </a:p>
            <a:p>
              <a:endParaRPr lang="en-US" sz="3200" dirty="0"/>
            </a:p>
            <a:p>
              <a:r>
                <a:rPr lang="en-US" sz="3200" dirty="0" smtClean="0"/>
                <a:t>				     null space of </a:t>
              </a:r>
              <a:r>
                <a:rPr lang="en-US" sz="3200" dirty="0" err="1" smtClean="0"/>
                <a:t>M</a:t>
              </a:r>
              <a:r>
                <a:rPr lang="en-US" sz="3200" baseline="-25000" dirty="0" err="1" smtClean="0"/>
                <a:t>n</a:t>
              </a:r>
              <a:r>
                <a:rPr lang="en-US" sz="3200" baseline="-25000" dirty="0" smtClean="0"/>
                <a:t>        </a:t>
              </a:r>
            </a:p>
            <a:p>
              <a:pPr>
                <a:lnSpc>
                  <a:spcPct val="120000"/>
                </a:lnSpc>
              </a:pPr>
              <a:r>
                <a:rPr lang="en-US" sz="3200" dirty="0"/>
                <a:t>	</a:t>
              </a:r>
              <a:r>
                <a:rPr lang="en-US" sz="3200" dirty="0" smtClean="0"/>
                <a:t>			</a:t>
              </a:r>
              <a:r>
                <a:rPr lang="en-US" sz="3200" dirty="0"/>
                <a:t> </a:t>
              </a:r>
              <a:r>
                <a:rPr lang="en-US" sz="3200" dirty="0" smtClean="0"/>
                <a:t>  column space of M</a:t>
              </a:r>
              <a:r>
                <a:rPr lang="en-US" sz="3200" baseline="-25000" dirty="0" smtClean="0"/>
                <a:t>n+1</a:t>
              </a:r>
            </a:p>
            <a:p>
              <a:pPr>
                <a:lnSpc>
                  <a:spcPct val="120000"/>
                </a:lnSpc>
              </a:pPr>
              <a:endParaRPr lang="en-US" sz="3200" baseline="-25000" dirty="0"/>
            </a:p>
            <a:p>
              <a:pPr>
                <a:lnSpc>
                  <a:spcPct val="120000"/>
                </a:lnSpc>
              </a:pPr>
              <a:r>
                <a:rPr lang="en-US" sz="3200" dirty="0" smtClean="0"/>
                <a:t>Rank </a:t>
              </a:r>
              <a:r>
                <a:rPr lang="en-US" sz="3200" dirty="0" err="1" smtClean="0">
                  <a:sym typeface="Wingdings"/>
                </a:rPr>
                <a:t>H</a:t>
              </a:r>
              <a:r>
                <a:rPr lang="en-US" sz="3200" baseline="-25000" dirty="0" err="1">
                  <a:sym typeface="Wingdings"/>
                </a:rPr>
                <a:t>n</a:t>
              </a:r>
              <a:r>
                <a:rPr lang="en-US" sz="3200" dirty="0" smtClean="0">
                  <a:sym typeface="Wingdings"/>
                </a:rPr>
                <a:t> = Rank Z</a:t>
              </a:r>
              <a:r>
                <a:rPr lang="en-US" sz="3200" baseline="-25000" dirty="0">
                  <a:sym typeface="Wingdings"/>
                </a:rPr>
                <a:t>n</a:t>
              </a:r>
              <a:r>
                <a:rPr lang="en-US" sz="3200" dirty="0" smtClean="0">
                  <a:sym typeface="Wingdings"/>
                </a:rPr>
                <a:t> – Rank </a:t>
              </a:r>
              <a:r>
                <a:rPr lang="en-US" sz="3200" dirty="0" err="1" smtClean="0"/>
                <a:t>B</a:t>
              </a:r>
              <a:r>
                <a:rPr lang="en-US" sz="3200" baseline="-25000" dirty="0" err="1"/>
                <a:t>n</a:t>
              </a:r>
              <a:r>
                <a:rPr lang="en-US" sz="3200" dirty="0" smtClean="0"/>
                <a:t> </a:t>
              </a:r>
            </a:p>
            <a:p>
              <a:pPr>
                <a:lnSpc>
                  <a:spcPct val="120000"/>
                </a:lnSpc>
              </a:pPr>
              <a:endParaRPr lang="en-US" sz="3200" baseline="-25000" dirty="0" smtClean="0"/>
            </a:p>
            <a:p>
              <a:endParaRPr lang="en-US" sz="3200" baseline="-25000" dirty="0" smtClean="0"/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2313721" y="5201122"/>
              <a:ext cx="3318192" cy="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2592050" y="3626632"/>
            <a:ext cx="5218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=</a:t>
            </a:r>
            <a:endParaRPr lang="en-US" sz="3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681195" y="564593"/>
            <a:ext cx="871219" cy="649224"/>
            <a:chOff x="793734" y="564593"/>
            <a:chExt cx="871219" cy="649224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/>
            <a:srcRect l="-22826" t="-31574" r="-24015" b="-15269"/>
            <a:stretch/>
          </p:blipFill>
          <p:spPr>
            <a:xfrm>
              <a:off x="793734" y="564593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>
            <a:xfrm>
              <a:off x="1061637" y="729500"/>
              <a:ext cx="603316" cy="420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aseline="-25000" dirty="0"/>
                <a:t>n</a:t>
              </a:r>
              <a:r>
                <a:rPr lang="en-US" sz="3200" baseline="-25000" dirty="0" smtClean="0"/>
                <a:t>+1</a:t>
              </a:r>
              <a:endParaRPr lang="en-US" sz="32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271992" y="2296779"/>
            <a:ext cx="871219" cy="649224"/>
            <a:chOff x="793734" y="564593"/>
            <a:chExt cx="871219" cy="649224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2"/>
            <a:srcRect l="-22826" t="-31574" r="-24015" b="-15269"/>
            <a:stretch/>
          </p:blipFill>
          <p:spPr>
            <a:xfrm>
              <a:off x="793734" y="564593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37" name="Rectangle 36"/>
            <p:cNvSpPr/>
            <p:nvPr/>
          </p:nvSpPr>
          <p:spPr>
            <a:xfrm>
              <a:off x="1061637" y="729500"/>
              <a:ext cx="603316" cy="420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aseline="-25000" dirty="0" smtClean="0"/>
                <a:t>n+1</a:t>
              </a:r>
              <a:endParaRPr lang="en-US" sz="32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764171" y="2296779"/>
            <a:ext cx="596305" cy="649224"/>
            <a:chOff x="793734" y="564593"/>
            <a:chExt cx="596305" cy="64922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2"/>
            <a:srcRect l="-22826" t="-31574" r="-24015" b="-15269"/>
            <a:stretch/>
          </p:blipFill>
          <p:spPr>
            <a:xfrm>
              <a:off x="793734" y="564593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40" name="Rectangle 39"/>
            <p:cNvSpPr/>
            <p:nvPr/>
          </p:nvSpPr>
          <p:spPr>
            <a:xfrm>
              <a:off x="1061637" y="729500"/>
              <a:ext cx="328402" cy="420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aseline="-25000" dirty="0"/>
                <a:t>n</a:t>
              </a:r>
              <a:endParaRPr lang="en-US" sz="3200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043976" y="564593"/>
            <a:ext cx="596305" cy="649224"/>
            <a:chOff x="793734" y="564593"/>
            <a:chExt cx="596305" cy="649224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2"/>
            <a:srcRect l="-22826" t="-31574" r="-24015" b="-15269"/>
            <a:stretch/>
          </p:blipFill>
          <p:spPr>
            <a:xfrm>
              <a:off x="793734" y="564593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46" name="Rectangle 45"/>
            <p:cNvSpPr/>
            <p:nvPr/>
          </p:nvSpPr>
          <p:spPr>
            <a:xfrm>
              <a:off x="1061637" y="729500"/>
              <a:ext cx="328402" cy="420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aseline="-25000" dirty="0"/>
                <a:t>n</a:t>
              </a:r>
              <a:endParaRPr lang="en-US" sz="3200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639383" y="564593"/>
            <a:ext cx="591229" cy="649224"/>
            <a:chOff x="793734" y="564593"/>
            <a:chExt cx="591229" cy="649224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2"/>
            <a:srcRect l="-22826" t="-31574" r="-24015" b="-15269"/>
            <a:stretch/>
          </p:blipFill>
          <p:spPr>
            <a:xfrm>
              <a:off x="793734" y="564593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49" name="Rectangle 48"/>
            <p:cNvSpPr/>
            <p:nvPr/>
          </p:nvSpPr>
          <p:spPr>
            <a:xfrm>
              <a:off x="1061637" y="729500"/>
              <a:ext cx="323326" cy="420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aseline="-25000" dirty="0" smtClean="0"/>
                <a:t>2</a:t>
              </a:r>
              <a:endParaRPr lang="en-US" sz="3200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836812" y="564593"/>
            <a:ext cx="591229" cy="649224"/>
            <a:chOff x="793734" y="564593"/>
            <a:chExt cx="591229" cy="649224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2"/>
            <a:srcRect l="-22826" t="-31574" r="-24015" b="-15269"/>
            <a:stretch/>
          </p:blipFill>
          <p:spPr>
            <a:xfrm>
              <a:off x="793734" y="564593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52" name="Rectangle 51"/>
            <p:cNvSpPr/>
            <p:nvPr/>
          </p:nvSpPr>
          <p:spPr>
            <a:xfrm>
              <a:off x="1061637" y="729500"/>
              <a:ext cx="323326" cy="420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aseline="-25000" dirty="0" smtClean="0"/>
                <a:t>1</a:t>
              </a:r>
              <a:endParaRPr lang="en-US" sz="3200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028537" y="564593"/>
            <a:ext cx="591229" cy="649224"/>
            <a:chOff x="793734" y="564593"/>
            <a:chExt cx="591229" cy="649224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2"/>
            <a:srcRect l="-22826" t="-31574" r="-24015" b="-15269"/>
            <a:stretch/>
          </p:blipFill>
          <p:spPr>
            <a:xfrm>
              <a:off x="793734" y="564593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55" name="Rectangle 54"/>
            <p:cNvSpPr/>
            <p:nvPr/>
          </p:nvSpPr>
          <p:spPr>
            <a:xfrm>
              <a:off x="1061637" y="729500"/>
              <a:ext cx="323326" cy="420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aseline="-25000" dirty="0" smtClean="0"/>
                <a:t>0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8162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963" y="-2535"/>
            <a:ext cx="9171780" cy="6862763"/>
            <a:chOff x="-6963" y="-2535"/>
            <a:chExt cx="9171780" cy="6862763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4" name="Group 3"/>
            <p:cNvGrpSpPr/>
            <p:nvPr/>
          </p:nvGrpSpPr>
          <p:grpSpPr>
            <a:xfrm>
              <a:off x="-6963" y="-1"/>
              <a:ext cx="9171780" cy="6860229"/>
              <a:chOff x="-6963" y="-1"/>
              <a:chExt cx="9171780" cy="6860229"/>
            </a:xfrm>
            <a:grpFill/>
          </p:grpSpPr>
          <p:sp>
            <p:nvSpPr>
              <p:cNvPr id="5" name="Rectangle 4"/>
              <p:cNvSpPr/>
              <p:nvPr/>
            </p:nvSpPr>
            <p:spPr>
              <a:xfrm>
                <a:off x="0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976879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3854" y="-1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-6963" y="6677348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0817" y="-2535"/>
              <a:ext cx="9144000" cy="104241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10342" y="-24007"/>
            <a:ext cx="6923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Your name homology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74532" y="1087199"/>
            <a:ext cx="6096000" cy="457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3 ingredients:</a:t>
            </a:r>
          </a:p>
          <a:p>
            <a:endParaRPr lang="en-US" sz="3600" dirty="0"/>
          </a:p>
          <a:p>
            <a:r>
              <a:rPr lang="en-US" sz="5400" dirty="0" smtClean="0"/>
              <a:t>1.)  Objects</a:t>
            </a:r>
          </a:p>
          <a:p>
            <a:pPr>
              <a:lnSpc>
                <a:spcPct val="140000"/>
              </a:lnSpc>
            </a:pPr>
            <a:r>
              <a:rPr lang="en-US" sz="5400" dirty="0" smtClean="0"/>
              <a:t>2.)  Grading</a:t>
            </a:r>
          </a:p>
          <a:p>
            <a:pPr>
              <a:lnSpc>
                <a:spcPct val="140000"/>
              </a:lnSpc>
            </a:pPr>
            <a:r>
              <a:rPr lang="en-US" sz="5400" dirty="0" smtClean="0"/>
              <a:t>3.)  Boundary map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72376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963" y="-2535"/>
            <a:ext cx="9171780" cy="6862763"/>
            <a:chOff x="-6963" y="-2535"/>
            <a:chExt cx="9171780" cy="6862763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4" name="Group 3"/>
            <p:cNvGrpSpPr/>
            <p:nvPr/>
          </p:nvGrpSpPr>
          <p:grpSpPr>
            <a:xfrm>
              <a:off x="-6963" y="-1"/>
              <a:ext cx="9171780" cy="6860229"/>
              <a:chOff x="-6963" y="-1"/>
              <a:chExt cx="9171780" cy="6860229"/>
            </a:xfrm>
            <a:grpFill/>
          </p:grpSpPr>
          <p:sp>
            <p:nvSpPr>
              <p:cNvPr id="5" name="Rectangle 4"/>
              <p:cNvSpPr/>
              <p:nvPr/>
            </p:nvSpPr>
            <p:spPr>
              <a:xfrm>
                <a:off x="0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976879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3854" y="-1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-6963" y="6677348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0817" y="-2535"/>
              <a:ext cx="9144000" cy="104241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</a:rPr>
                <a:t>Homology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74532" y="1360474"/>
            <a:ext cx="6096000" cy="457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3 ingredients:</a:t>
            </a:r>
          </a:p>
          <a:p>
            <a:endParaRPr lang="en-US" sz="3600" dirty="0"/>
          </a:p>
          <a:p>
            <a:r>
              <a:rPr lang="en-US" sz="5400" dirty="0" smtClean="0"/>
              <a:t>1.)  Objects</a:t>
            </a:r>
          </a:p>
          <a:p>
            <a:pPr>
              <a:lnSpc>
                <a:spcPct val="140000"/>
              </a:lnSpc>
            </a:pPr>
            <a:r>
              <a:rPr lang="en-US" sz="5400" dirty="0" smtClean="0"/>
              <a:t>2.)  Grading</a:t>
            </a:r>
          </a:p>
          <a:p>
            <a:pPr>
              <a:lnSpc>
                <a:spcPct val="140000"/>
              </a:lnSpc>
            </a:pPr>
            <a:r>
              <a:rPr lang="en-US" sz="5400" dirty="0" smtClean="0"/>
              <a:t>3.)  Boundary map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20107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sosceles Triangle 100"/>
          <p:cNvSpPr/>
          <p:nvPr/>
        </p:nvSpPr>
        <p:spPr>
          <a:xfrm rot="10800000">
            <a:off x="1176087" y="5765765"/>
            <a:ext cx="1600200" cy="1385316"/>
          </a:xfrm>
          <a:prstGeom prst="triangl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95947" y="3883820"/>
            <a:ext cx="2932737" cy="2510394"/>
            <a:chOff x="643130" y="3761860"/>
            <a:chExt cx="2932737" cy="2510394"/>
          </a:xfrm>
        </p:grpSpPr>
        <p:sp>
          <p:nvSpPr>
            <p:cNvPr id="98" name="TextBox 97"/>
            <p:cNvSpPr txBox="1"/>
            <p:nvPr/>
          </p:nvSpPr>
          <p:spPr>
            <a:xfrm>
              <a:off x="1828781" y="376186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43130" y="4321013"/>
              <a:ext cx="2932737" cy="1951241"/>
              <a:chOff x="643130" y="4321013"/>
              <a:chExt cx="2932737" cy="1951241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 rot="10800000" flipV="1">
                <a:off x="1353167" y="5825201"/>
                <a:ext cx="1392072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Oval 104"/>
              <p:cNvSpPr/>
              <p:nvPr/>
            </p:nvSpPr>
            <p:spPr>
              <a:xfrm rot="10800000">
                <a:off x="266198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Oval 105"/>
              <p:cNvSpPr/>
              <p:nvPr/>
            </p:nvSpPr>
            <p:spPr>
              <a:xfrm rot="10800000">
                <a:off x="110750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Isosceles Triangle 106"/>
              <p:cNvSpPr/>
              <p:nvPr/>
            </p:nvSpPr>
            <p:spPr>
              <a:xfrm>
                <a:off x="1221807" y="4413869"/>
                <a:ext cx="1600200" cy="1385316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1107507" y="5669753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266198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1888259" y="4321013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1097896" y="5668352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1114530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2403933" y="4747702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2</a:t>
                </a: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1081404" y="4747702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786722" y="5687478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3</a:t>
                </a: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643130" y="5427877"/>
                <a:ext cx="2932737" cy="584776"/>
                <a:chOff x="643130" y="5427877"/>
                <a:chExt cx="2932737" cy="584776"/>
              </a:xfrm>
            </p:grpSpPr>
            <p:sp>
              <p:nvSpPr>
                <p:cNvPr id="97" name="TextBox 96"/>
                <p:cNvSpPr txBox="1"/>
                <p:nvPr/>
              </p:nvSpPr>
              <p:spPr>
                <a:xfrm>
                  <a:off x="643130" y="542787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1</a:t>
                  </a: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2924615" y="542787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3</a:t>
                  </a:r>
                </a:p>
              </p:txBody>
            </p:sp>
          </p:grpSp>
        </p:grpSp>
      </p:grpSp>
      <p:sp>
        <p:nvSpPr>
          <p:cNvPr id="3" name="TextBox 2"/>
          <p:cNvSpPr txBox="1"/>
          <p:nvPr/>
        </p:nvSpPr>
        <p:spPr>
          <a:xfrm>
            <a:off x="448285" y="3493277"/>
            <a:ext cx="8277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2-simplex = face </a:t>
            </a:r>
            <a:r>
              <a:rPr lang="en-US" sz="3200" dirty="0">
                <a:solidFill>
                  <a:srgbClr val="000000"/>
                </a:solidFill>
              </a:rPr>
              <a:t>= </a:t>
            </a:r>
            <a:r>
              <a:rPr lang="en-US" sz="3200" dirty="0" smtClean="0">
                <a:solidFill>
                  <a:srgbClr val="000000"/>
                </a:solidFill>
              </a:rPr>
              <a:t>{v</a:t>
            </a:r>
            <a:r>
              <a:rPr lang="en-US" sz="3200" baseline="-25000" dirty="0" smtClean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>
                <a:solidFill>
                  <a:srgbClr val="000000"/>
                </a:solidFill>
              </a:rPr>
              <a:t>2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 smtClean="0">
                <a:solidFill>
                  <a:srgbClr val="000000"/>
                </a:solidFill>
              </a:rPr>
              <a:t>3</a:t>
            </a:r>
            <a:r>
              <a:rPr lang="en-US" sz="3200" dirty="0">
                <a:solidFill>
                  <a:srgbClr val="000000"/>
                </a:solidFill>
              </a:rPr>
              <a:t>}</a:t>
            </a:r>
            <a:endParaRPr lang="en-US" sz="3200" baseline="-250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75889" y="4135746"/>
            <a:ext cx="4554733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Note that the boundary </a:t>
            </a:r>
          </a:p>
          <a:p>
            <a:r>
              <a:rPr lang="en-US" sz="3200" dirty="0" smtClean="0"/>
              <a:t>of this face is the cycle</a:t>
            </a:r>
          </a:p>
          <a:p>
            <a:pPr algn="ctr">
              <a:lnSpc>
                <a:spcPct val="130000"/>
              </a:lnSpc>
            </a:pPr>
            <a:r>
              <a:rPr lang="en-US" sz="3200" dirty="0"/>
              <a:t>e</a:t>
            </a:r>
            <a:r>
              <a:rPr lang="en-US" sz="3200" baseline="-25000" dirty="0"/>
              <a:t>1</a:t>
            </a:r>
            <a:r>
              <a:rPr lang="en-US" sz="3200" dirty="0"/>
              <a:t> + e</a:t>
            </a:r>
            <a:r>
              <a:rPr lang="en-US" sz="3200" baseline="-25000" dirty="0"/>
              <a:t>2</a:t>
            </a:r>
            <a:r>
              <a:rPr lang="en-US" sz="3200" dirty="0"/>
              <a:t> +  e</a:t>
            </a:r>
            <a:r>
              <a:rPr lang="en-US" sz="3200" baseline="-25000" dirty="0"/>
              <a:t>3</a:t>
            </a:r>
            <a:r>
              <a:rPr lang="en-US" sz="3200" dirty="0"/>
              <a:t> </a:t>
            </a:r>
            <a:endParaRPr lang="en-US" sz="3200" dirty="0" smtClean="0"/>
          </a:p>
          <a:p>
            <a:pPr algn="ctr">
              <a:lnSpc>
                <a:spcPct val="130000"/>
              </a:lnSpc>
            </a:pPr>
            <a:r>
              <a:rPr lang="en-US" sz="3200" dirty="0" smtClean="0"/>
              <a:t>= {</a:t>
            </a:r>
            <a:r>
              <a:rPr lang="en-US" sz="3200" dirty="0">
                <a:solidFill>
                  <a:srgbClr val="000000"/>
                </a:solidFill>
              </a:rPr>
              <a:t>v</a:t>
            </a:r>
            <a:r>
              <a:rPr lang="en-US" sz="3200" baseline="-25000" dirty="0">
                <a:solidFill>
                  <a:srgbClr val="000000"/>
                </a:solidFill>
              </a:rPr>
              <a:t>1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dirty="0" smtClean="0">
                <a:solidFill>
                  <a:srgbClr val="000000"/>
                </a:solidFill>
              </a:rPr>
              <a:t>v</a:t>
            </a:r>
            <a:r>
              <a:rPr lang="en-US" sz="3200" baseline="-25000" dirty="0" smtClean="0">
                <a:solidFill>
                  <a:srgbClr val="000000"/>
                </a:solidFill>
              </a:rPr>
              <a:t>2</a:t>
            </a:r>
            <a:r>
              <a:rPr lang="en-US" sz="3200" dirty="0" smtClean="0">
                <a:solidFill>
                  <a:srgbClr val="000000"/>
                </a:solidFill>
              </a:rPr>
              <a:t>} + {v</a:t>
            </a:r>
            <a:r>
              <a:rPr lang="en-US" sz="3200" baseline="-25000" dirty="0" smtClean="0">
                <a:solidFill>
                  <a:srgbClr val="000000"/>
                </a:solidFill>
              </a:rPr>
              <a:t>2</a:t>
            </a:r>
            <a:r>
              <a:rPr lang="en-US" sz="3200" dirty="0">
                <a:solidFill>
                  <a:srgbClr val="000000"/>
                </a:solidFill>
              </a:rPr>
              <a:t>, v</a:t>
            </a:r>
            <a:r>
              <a:rPr lang="en-US" sz="3200" baseline="-25000" dirty="0">
                <a:solidFill>
                  <a:srgbClr val="000000"/>
                </a:solidFill>
              </a:rPr>
              <a:t>3</a:t>
            </a:r>
            <a:r>
              <a:rPr lang="en-US" sz="3200" dirty="0" smtClean="0">
                <a:solidFill>
                  <a:srgbClr val="000000"/>
                </a:solidFill>
              </a:rPr>
              <a:t>} +</a:t>
            </a:r>
            <a:r>
              <a:rPr lang="en-US" sz="3200" baseline="-25000" dirty="0" smtClean="0">
                <a:solidFill>
                  <a:srgbClr val="000000"/>
                </a:solidFill>
              </a:rPr>
              <a:t> </a:t>
            </a:r>
            <a:r>
              <a:rPr lang="en-US" sz="3200" dirty="0" smtClean="0"/>
              <a:t>{</a:t>
            </a:r>
            <a:r>
              <a:rPr lang="en-US" sz="3200" dirty="0">
                <a:solidFill>
                  <a:srgbClr val="000000"/>
                </a:solidFill>
              </a:rPr>
              <a:t>v</a:t>
            </a:r>
            <a:r>
              <a:rPr lang="en-US" sz="3200" baseline="-25000" dirty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</a:t>
            </a:r>
            <a:r>
              <a:rPr lang="en-US" sz="3200" dirty="0">
                <a:solidFill>
                  <a:srgbClr val="000000"/>
                </a:solidFill>
              </a:rPr>
              <a:t>v</a:t>
            </a:r>
            <a:r>
              <a:rPr lang="en-US" sz="3200" baseline="-25000" dirty="0">
                <a:solidFill>
                  <a:srgbClr val="000000"/>
                </a:solidFill>
              </a:rPr>
              <a:t>3</a:t>
            </a:r>
            <a:r>
              <a:rPr lang="en-US" sz="3200" dirty="0" smtClean="0">
                <a:solidFill>
                  <a:srgbClr val="000000"/>
                </a:solidFill>
              </a:rPr>
              <a:t>}</a:t>
            </a:r>
            <a:endParaRPr lang="en-US" sz="3200" baseline="-25000" dirty="0">
              <a:solidFill>
                <a:srgbClr val="00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48285" y="1556159"/>
            <a:ext cx="8277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1</a:t>
            </a:r>
            <a:r>
              <a:rPr lang="en-US" sz="3200" b="1" dirty="0" smtClean="0">
                <a:solidFill>
                  <a:srgbClr val="000000"/>
                </a:solidFill>
              </a:rPr>
              <a:t>-simplex = edge </a:t>
            </a:r>
            <a:r>
              <a:rPr lang="en-US" sz="3200" dirty="0">
                <a:solidFill>
                  <a:srgbClr val="000000"/>
                </a:solidFill>
              </a:rPr>
              <a:t>= </a:t>
            </a:r>
            <a:r>
              <a:rPr lang="en-US" sz="3200" dirty="0" smtClean="0">
                <a:solidFill>
                  <a:srgbClr val="000000"/>
                </a:solidFill>
              </a:rPr>
              <a:t>{v</a:t>
            </a:r>
            <a:r>
              <a:rPr lang="en-US" sz="3200" baseline="-25000" dirty="0" smtClean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 smtClean="0">
                <a:solidFill>
                  <a:srgbClr val="000000"/>
                </a:solidFill>
              </a:rPr>
              <a:t>2</a:t>
            </a:r>
            <a:r>
              <a:rPr lang="en-US" sz="3200" dirty="0">
                <a:solidFill>
                  <a:srgbClr val="000000"/>
                </a:solidFill>
              </a:rPr>
              <a:t>}</a:t>
            </a:r>
            <a:endParaRPr lang="en-US" sz="3200" baseline="-250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375890" y="2298106"/>
            <a:ext cx="4332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Note that the boundary of this edge is v</a:t>
            </a:r>
            <a:r>
              <a:rPr lang="en-US" sz="3200" baseline="-25000" dirty="0"/>
              <a:t>2</a:t>
            </a:r>
            <a:r>
              <a:rPr lang="en-US" sz="3200" dirty="0" smtClean="0"/>
              <a:t> </a:t>
            </a:r>
            <a:r>
              <a:rPr lang="en-US" sz="3200" dirty="0"/>
              <a:t>+</a:t>
            </a:r>
            <a:r>
              <a:rPr lang="en-US" sz="3200" dirty="0" smtClean="0"/>
              <a:t>  v</a:t>
            </a:r>
            <a:r>
              <a:rPr lang="en-US" sz="3200" baseline="-25000" dirty="0"/>
              <a:t>1</a:t>
            </a:r>
            <a:r>
              <a:rPr lang="en-US" sz="3200" dirty="0" smtClean="0"/>
              <a:t> 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95947" y="2470192"/>
            <a:ext cx="2932737" cy="903181"/>
            <a:chOff x="591623" y="2196568"/>
            <a:chExt cx="2932737" cy="903181"/>
          </a:xfrm>
        </p:grpSpPr>
        <p:grpSp>
          <p:nvGrpSpPr>
            <p:cNvPr id="64" name="Group 63"/>
            <p:cNvGrpSpPr/>
            <p:nvPr/>
          </p:nvGrpSpPr>
          <p:grpSpPr>
            <a:xfrm>
              <a:off x="1042252" y="2411276"/>
              <a:ext cx="1838411" cy="688473"/>
              <a:chOff x="5835762" y="906089"/>
              <a:chExt cx="1838411" cy="688473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 rot="10800000" flipV="1">
                <a:off x="6091033" y="1066109"/>
                <a:ext cx="1392072" cy="0"/>
              </a:xfrm>
              <a:prstGeom prst="line">
                <a:avLst/>
              </a:prstGeom>
              <a:ln w="889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Oval 65"/>
              <p:cNvSpPr/>
              <p:nvPr/>
            </p:nvSpPr>
            <p:spPr>
              <a:xfrm rot="10800000"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Oval 66"/>
              <p:cNvSpPr/>
              <p:nvPr/>
            </p:nvSpPr>
            <p:spPr>
              <a:xfrm rot="10800000">
                <a:off x="584537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5845373" y="91066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5835762" y="909260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5852396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6524588" y="1009786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endParaRPr lang="en-US" sz="3200" baseline="-25000" dirty="0"/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591623" y="2196568"/>
              <a:ext cx="2932737" cy="584776"/>
              <a:chOff x="643130" y="5427877"/>
              <a:chExt cx="2932737" cy="584776"/>
            </a:xfrm>
          </p:grpSpPr>
          <p:sp>
            <p:nvSpPr>
              <p:cNvPr id="76" name="TextBox 75"/>
              <p:cNvSpPr txBox="1"/>
              <p:nvPr/>
            </p:nvSpPr>
            <p:spPr>
              <a:xfrm>
                <a:off x="643130" y="542787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2924615" y="542787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2</a:t>
                </a:r>
              </a:p>
            </p:txBody>
          </p:sp>
        </p:grpSp>
      </p:grpSp>
      <p:sp>
        <p:nvSpPr>
          <p:cNvPr id="78" name="TextBox 77"/>
          <p:cNvSpPr txBox="1"/>
          <p:nvPr/>
        </p:nvSpPr>
        <p:spPr>
          <a:xfrm>
            <a:off x="448285" y="755225"/>
            <a:ext cx="82773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0-simplex = vertex </a:t>
            </a:r>
            <a:r>
              <a:rPr lang="en-US" sz="3200" dirty="0" smtClean="0">
                <a:solidFill>
                  <a:srgbClr val="000000"/>
                </a:solidFill>
              </a:rPr>
              <a:t>= v</a:t>
            </a:r>
            <a:endParaRPr lang="en-US" sz="3200" baseline="-25000" dirty="0">
              <a:solidFill>
                <a:srgbClr val="00000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4646703" y="972544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3" name="Group 52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54" name="Rectangle 53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8" name="Rectangle 57"/>
          <p:cNvSpPr/>
          <p:nvPr/>
        </p:nvSpPr>
        <p:spPr>
          <a:xfrm>
            <a:off x="20817" y="-2535"/>
            <a:ext cx="9144000" cy="695318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Unoriented simplicial complex using</a:t>
            </a:r>
            <a:r>
              <a:rPr lang="en-US" sz="3200" b="1" dirty="0" smtClean="0">
                <a:solidFill>
                  <a:schemeClr val="tx1"/>
                </a:solidFill>
              </a:rPr>
              <a:t> Z</a:t>
            </a:r>
            <a:r>
              <a:rPr lang="en-US" sz="3200" b="1" baseline="-25000" dirty="0" smtClean="0">
                <a:solidFill>
                  <a:schemeClr val="tx1"/>
                </a:solidFill>
              </a:rPr>
              <a:t>2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smtClean="0">
                <a:solidFill>
                  <a:schemeClr val="tx1"/>
                </a:solidFill>
              </a:rPr>
              <a:t>coefficients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340383" y="692783"/>
            <a:ext cx="3636495" cy="58477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Grading = dimension </a:t>
            </a:r>
            <a:endParaRPr lang="en-US" sz="32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1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sosceles Triangle 100"/>
          <p:cNvSpPr/>
          <p:nvPr/>
        </p:nvSpPr>
        <p:spPr>
          <a:xfrm rot="10800000">
            <a:off x="1176087" y="5576185"/>
            <a:ext cx="1600200" cy="1385316"/>
          </a:xfrm>
          <a:prstGeom prst="triangl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954792" y="3534364"/>
            <a:ext cx="2932737" cy="2510394"/>
            <a:chOff x="643130" y="3761860"/>
            <a:chExt cx="2932737" cy="2510394"/>
          </a:xfrm>
        </p:grpSpPr>
        <p:sp>
          <p:nvSpPr>
            <p:cNvPr id="98" name="TextBox 97"/>
            <p:cNvSpPr txBox="1"/>
            <p:nvPr/>
          </p:nvSpPr>
          <p:spPr>
            <a:xfrm>
              <a:off x="1828781" y="376186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43130" y="4321013"/>
              <a:ext cx="2932737" cy="1951241"/>
              <a:chOff x="643130" y="4321013"/>
              <a:chExt cx="2932737" cy="1951241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 rot="10800000" flipV="1">
                <a:off x="1353167" y="5825201"/>
                <a:ext cx="1392072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Oval 104"/>
              <p:cNvSpPr/>
              <p:nvPr/>
            </p:nvSpPr>
            <p:spPr>
              <a:xfrm rot="10800000">
                <a:off x="266198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Oval 105"/>
              <p:cNvSpPr/>
              <p:nvPr/>
            </p:nvSpPr>
            <p:spPr>
              <a:xfrm rot="10800000">
                <a:off x="110750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Isosceles Triangle 106"/>
              <p:cNvSpPr/>
              <p:nvPr/>
            </p:nvSpPr>
            <p:spPr>
              <a:xfrm>
                <a:off x="1221807" y="4413869"/>
                <a:ext cx="1600200" cy="1385316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1107507" y="5669753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266198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1888259" y="4321013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1097896" y="5668352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1114530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2403933" y="4747702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2</a:t>
                </a: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1081404" y="4747702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786722" y="5687478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3</a:t>
                </a: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643130" y="5427877"/>
                <a:ext cx="2932737" cy="584776"/>
                <a:chOff x="643130" y="5427877"/>
                <a:chExt cx="2932737" cy="584776"/>
              </a:xfrm>
            </p:grpSpPr>
            <p:sp>
              <p:nvSpPr>
                <p:cNvPr id="97" name="TextBox 96"/>
                <p:cNvSpPr txBox="1"/>
                <p:nvPr/>
              </p:nvSpPr>
              <p:spPr>
                <a:xfrm>
                  <a:off x="643130" y="542787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1</a:t>
                  </a: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2924615" y="542787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3</a:t>
                  </a:r>
                </a:p>
              </p:txBody>
            </p:sp>
          </p:grpSp>
          <p:sp>
            <p:nvSpPr>
              <p:cNvPr id="5" name="Isosceles Triangle 4"/>
              <p:cNvSpPr>
                <a:spLocks noChangeAspect="1"/>
              </p:cNvSpPr>
              <p:nvPr/>
            </p:nvSpPr>
            <p:spPr>
              <a:xfrm rot="16200000" flipH="1">
                <a:off x="1474835" y="5668705"/>
                <a:ext cx="338964" cy="277783"/>
              </a:xfrm>
              <a:prstGeom prst="triangl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Isosceles Triangle 34"/>
              <p:cNvSpPr>
                <a:spLocks noChangeAspect="1"/>
              </p:cNvSpPr>
              <p:nvPr/>
            </p:nvSpPr>
            <p:spPr>
              <a:xfrm rot="16200000">
                <a:off x="2404872" y="5321232"/>
                <a:ext cx="338964" cy="277783"/>
              </a:xfrm>
              <a:prstGeom prst="triangl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Isosceles Triangle 35"/>
              <p:cNvSpPr>
                <a:spLocks noChangeAspect="1"/>
              </p:cNvSpPr>
              <p:nvPr/>
            </p:nvSpPr>
            <p:spPr>
              <a:xfrm rot="16200000">
                <a:off x="1517904" y="4781736"/>
                <a:ext cx="338964" cy="277783"/>
              </a:xfrm>
              <a:prstGeom prst="triangl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Oval 36"/>
              <p:cNvSpPr>
                <a:spLocks noChangeAspect="1"/>
              </p:cNvSpPr>
              <p:nvPr/>
            </p:nvSpPr>
            <p:spPr>
              <a:xfrm>
                <a:off x="1783080" y="5024918"/>
                <a:ext cx="492862" cy="496003"/>
              </a:xfrm>
              <a:prstGeom prst="ellipse">
                <a:avLst/>
              </a:prstGeom>
              <a:noFill/>
              <a:ln w="76200" cap="flat">
                <a:solidFill>
                  <a:srgbClr val="FFFF00"/>
                </a:solidFill>
                <a:rou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Isosceles Triangle 37"/>
              <p:cNvSpPr>
                <a:spLocks noChangeAspect="1"/>
              </p:cNvSpPr>
              <p:nvPr/>
            </p:nvSpPr>
            <p:spPr>
              <a:xfrm rot="16200000">
                <a:off x="2027724" y="5037768"/>
                <a:ext cx="291509" cy="238893"/>
              </a:xfrm>
              <a:prstGeom prst="triangl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" name="Straight Connector 3"/>
              <p:cNvCxnSpPr/>
              <p:nvPr/>
            </p:nvCxnSpPr>
            <p:spPr>
              <a:xfrm>
                <a:off x="1948210" y="5180109"/>
                <a:ext cx="455723" cy="303259"/>
              </a:xfrm>
              <a:prstGeom prst="line">
                <a:avLst/>
              </a:prstGeom>
              <a:ln w="174625">
                <a:solidFill>
                  <a:schemeClr val="tx2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 flipV="1">
                <a:off x="2306293" y="5050006"/>
                <a:ext cx="13368" cy="259601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extBox 2"/>
          <p:cNvSpPr txBox="1"/>
          <p:nvPr/>
        </p:nvSpPr>
        <p:spPr>
          <a:xfrm>
            <a:off x="207130" y="3143821"/>
            <a:ext cx="8277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2-simplex = oriented face </a:t>
            </a:r>
            <a:r>
              <a:rPr lang="en-US" sz="3200" dirty="0">
                <a:solidFill>
                  <a:srgbClr val="000000"/>
                </a:solidFill>
              </a:rPr>
              <a:t>= (</a:t>
            </a:r>
            <a:r>
              <a:rPr lang="en-US" sz="3200" dirty="0" smtClean="0">
                <a:solidFill>
                  <a:srgbClr val="000000"/>
                </a:solidFill>
              </a:rPr>
              <a:t>v</a:t>
            </a:r>
            <a:r>
              <a:rPr lang="en-US" sz="3200" baseline="-25000" dirty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>
                <a:solidFill>
                  <a:srgbClr val="000000"/>
                </a:solidFill>
              </a:rPr>
              <a:t>2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>
                <a:solidFill>
                  <a:srgbClr val="000000"/>
                </a:solidFill>
              </a:rPr>
              <a:t>3</a:t>
            </a:r>
            <a:r>
              <a:rPr lang="en-US" sz="3200" dirty="0" smtClean="0">
                <a:solidFill>
                  <a:srgbClr val="000000"/>
                </a:solidFill>
              </a:rPr>
              <a:t>)</a:t>
            </a:r>
            <a:endParaRPr lang="en-US" sz="3200" baseline="-250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07130" y="1244619"/>
            <a:ext cx="8277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1</a:t>
            </a:r>
            <a:r>
              <a:rPr lang="en-US" sz="3200" b="1" dirty="0" smtClean="0">
                <a:solidFill>
                  <a:srgbClr val="000000"/>
                </a:solidFill>
              </a:rPr>
              <a:t>-simplex = oriented edge </a:t>
            </a:r>
            <a:r>
              <a:rPr lang="en-US" sz="3200" dirty="0">
                <a:solidFill>
                  <a:srgbClr val="000000"/>
                </a:solidFill>
              </a:rPr>
              <a:t>= (</a:t>
            </a:r>
            <a:r>
              <a:rPr lang="en-US" sz="3200" dirty="0" smtClean="0">
                <a:solidFill>
                  <a:srgbClr val="000000"/>
                </a:solidFill>
              </a:rPr>
              <a:t>v</a:t>
            </a:r>
            <a:r>
              <a:rPr lang="en-US" sz="3200" baseline="-25000" dirty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>
                <a:solidFill>
                  <a:srgbClr val="000000"/>
                </a:solidFill>
              </a:rPr>
              <a:t>2</a:t>
            </a:r>
            <a:r>
              <a:rPr lang="en-US" sz="3200" dirty="0" smtClean="0">
                <a:solidFill>
                  <a:srgbClr val="000000"/>
                </a:solidFill>
              </a:rPr>
              <a:t>)</a:t>
            </a:r>
            <a:endParaRPr lang="en-US" sz="3200" baseline="-250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134735" y="1819998"/>
            <a:ext cx="4332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Note that the boundary of this edge is   v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–  v</a:t>
            </a:r>
            <a:r>
              <a:rPr lang="en-US" sz="3200" baseline="-25000" dirty="0"/>
              <a:t>1</a:t>
            </a:r>
            <a:r>
              <a:rPr lang="en-US" sz="3200" dirty="0" smtClean="0"/>
              <a:t> 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54792" y="2158652"/>
            <a:ext cx="2932737" cy="903181"/>
            <a:chOff x="591623" y="2196568"/>
            <a:chExt cx="2932737" cy="903181"/>
          </a:xfrm>
        </p:grpSpPr>
        <p:grpSp>
          <p:nvGrpSpPr>
            <p:cNvPr id="64" name="Group 63"/>
            <p:cNvGrpSpPr/>
            <p:nvPr/>
          </p:nvGrpSpPr>
          <p:grpSpPr>
            <a:xfrm>
              <a:off x="1042252" y="2384210"/>
              <a:ext cx="1838411" cy="715539"/>
              <a:chOff x="5835762" y="879023"/>
              <a:chExt cx="1838411" cy="715539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 rot="10800000" flipV="1">
                <a:off x="6091033" y="1066109"/>
                <a:ext cx="1392072" cy="0"/>
              </a:xfrm>
              <a:prstGeom prst="line">
                <a:avLst/>
              </a:prstGeom>
              <a:ln w="889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Oval 65"/>
              <p:cNvSpPr/>
              <p:nvPr/>
            </p:nvSpPr>
            <p:spPr>
              <a:xfrm rot="10800000"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Oval 66"/>
              <p:cNvSpPr/>
              <p:nvPr/>
            </p:nvSpPr>
            <p:spPr>
              <a:xfrm rot="10800000">
                <a:off x="584537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5845373" y="91066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5835762" y="909260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5852396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6524588" y="1009786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endParaRPr lang="en-US" sz="3200" baseline="-25000" dirty="0"/>
              </a:p>
            </p:txBody>
          </p:sp>
          <p:sp>
            <p:nvSpPr>
              <p:cNvPr id="73" name="Isosceles Triangle 72"/>
              <p:cNvSpPr>
                <a:spLocks noChangeAspect="1"/>
              </p:cNvSpPr>
              <p:nvPr/>
            </p:nvSpPr>
            <p:spPr>
              <a:xfrm rot="5400000">
                <a:off x="6921205" y="909613"/>
                <a:ext cx="338964" cy="277783"/>
              </a:xfrm>
              <a:prstGeom prst="triangl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591623" y="2196568"/>
              <a:ext cx="2932737" cy="584776"/>
              <a:chOff x="643130" y="5427877"/>
              <a:chExt cx="2932737" cy="584776"/>
            </a:xfrm>
          </p:grpSpPr>
          <p:sp>
            <p:nvSpPr>
              <p:cNvPr id="76" name="TextBox 75"/>
              <p:cNvSpPr txBox="1"/>
              <p:nvPr/>
            </p:nvSpPr>
            <p:spPr>
              <a:xfrm>
                <a:off x="643130" y="542787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2924615" y="542787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2</a:t>
                </a:r>
              </a:p>
            </p:txBody>
          </p:sp>
        </p:grpSp>
      </p:grpSp>
      <p:sp>
        <p:nvSpPr>
          <p:cNvPr id="78" name="TextBox 77"/>
          <p:cNvSpPr txBox="1"/>
          <p:nvPr/>
        </p:nvSpPr>
        <p:spPr>
          <a:xfrm>
            <a:off x="207130" y="671181"/>
            <a:ext cx="39276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0-simplex = vertex </a:t>
            </a:r>
            <a:r>
              <a:rPr lang="en-US" sz="3200" dirty="0" smtClean="0">
                <a:solidFill>
                  <a:srgbClr val="000000"/>
                </a:solidFill>
              </a:rPr>
              <a:t>= v	</a:t>
            </a:r>
            <a:endParaRPr lang="en-US" sz="3200" baseline="-25000" dirty="0">
              <a:solidFill>
                <a:srgbClr val="FF000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4405548" y="888500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CC1DA"/>
          </a:solidFill>
        </p:grpSpPr>
        <p:sp>
          <p:nvSpPr>
            <p:cNvPr id="49" name="Rectangle 48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3830662" y="3672542"/>
            <a:ext cx="5093000" cy="297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Note that the boundary </a:t>
            </a:r>
          </a:p>
          <a:p>
            <a:r>
              <a:rPr lang="en-US" sz="3200" dirty="0" smtClean="0"/>
              <a:t>of this face is the cycle</a:t>
            </a:r>
          </a:p>
          <a:p>
            <a:pPr algn="ctr">
              <a:lnSpc>
                <a:spcPct val="130000"/>
              </a:lnSpc>
            </a:pPr>
            <a:r>
              <a:rPr lang="en-US" sz="3200" dirty="0"/>
              <a:t>e</a:t>
            </a:r>
            <a:r>
              <a:rPr lang="en-US" sz="3200" baseline="-25000" dirty="0"/>
              <a:t>1</a:t>
            </a:r>
            <a:r>
              <a:rPr lang="en-US" sz="3200" dirty="0"/>
              <a:t> + e</a:t>
            </a:r>
            <a:r>
              <a:rPr lang="en-US" sz="3200" baseline="-25000" dirty="0"/>
              <a:t>2</a:t>
            </a:r>
            <a:r>
              <a:rPr lang="en-US" sz="3200" dirty="0"/>
              <a:t> +  e</a:t>
            </a:r>
            <a:r>
              <a:rPr lang="en-US" sz="3200" baseline="-25000" dirty="0"/>
              <a:t>3</a:t>
            </a:r>
            <a:r>
              <a:rPr lang="en-US" sz="3200" dirty="0"/>
              <a:t> </a:t>
            </a:r>
            <a:endParaRPr lang="en-US" sz="3200" dirty="0" smtClean="0"/>
          </a:p>
          <a:p>
            <a:pPr algn="ctr">
              <a:lnSpc>
                <a:spcPct val="130000"/>
              </a:lnSpc>
            </a:pPr>
            <a:r>
              <a:rPr lang="en-US" sz="3200" dirty="0" smtClean="0"/>
              <a:t>=   (</a:t>
            </a:r>
            <a:r>
              <a:rPr lang="en-US" sz="3200" dirty="0" smtClean="0">
                <a:solidFill>
                  <a:srgbClr val="000000"/>
                </a:solidFill>
              </a:rPr>
              <a:t>v</a:t>
            </a:r>
            <a:r>
              <a:rPr lang="en-US" sz="3200" baseline="-25000" dirty="0" smtClean="0">
                <a:solidFill>
                  <a:srgbClr val="000000"/>
                </a:solidFill>
              </a:rPr>
              <a:t>1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dirty="0" smtClean="0">
                <a:solidFill>
                  <a:srgbClr val="000000"/>
                </a:solidFill>
              </a:rPr>
              <a:t>v</a:t>
            </a:r>
            <a:r>
              <a:rPr lang="en-US" sz="3200" baseline="-25000" dirty="0" smtClean="0">
                <a:solidFill>
                  <a:srgbClr val="000000"/>
                </a:solidFill>
              </a:rPr>
              <a:t>2</a:t>
            </a:r>
            <a:r>
              <a:rPr lang="en-US" sz="3200" dirty="0">
                <a:solidFill>
                  <a:srgbClr val="000000"/>
                </a:solidFill>
              </a:rPr>
              <a:t>)</a:t>
            </a:r>
            <a:r>
              <a:rPr lang="en-US" sz="3200" dirty="0" smtClean="0">
                <a:solidFill>
                  <a:srgbClr val="000000"/>
                </a:solidFill>
              </a:rPr>
              <a:t> + (v</a:t>
            </a:r>
            <a:r>
              <a:rPr lang="en-US" sz="3200" baseline="-25000" dirty="0" smtClean="0">
                <a:solidFill>
                  <a:srgbClr val="000000"/>
                </a:solidFill>
              </a:rPr>
              <a:t>2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dirty="0" smtClean="0">
                <a:solidFill>
                  <a:srgbClr val="000000"/>
                </a:solidFill>
              </a:rPr>
              <a:t>v</a:t>
            </a:r>
            <a:r>
              <a:rPr lang="en-US" sz="3200" baseline="-25000" dirty="0" smtClean="0">
                <a:solidFill>
                  <a:srgbClr val="000000"/>
                </a:solidFill>
              </a:rPr>
              <a:t>3</a:t>
            </a:r>
            <a:r>
              <a:rPr lang="en-US" sz="3200" dirty="0">
                <a:solidFill>
                  <a:srgbClr val="000000"/>
                </a:solidFill>
              </a:rPr>
              <a:t>)</a:t>
            </a:r>
            <a:r>
              <a:rPr lang="en-US" sz="3200" dirty="0" smtClean="0">
                <a:solidFill>
                  <a:srgbClr val="000000"/>
                </a:solidFill>
              </a:rPr>
              <a:t> –</a:t>
            </a:r>
            <a:r>
              <a:rPr lang="en-US" sz="3200" baseline="-25000" dirty="0" smtClean="0">
                <a:solidFill>
                  <a:srgbClr val="000000"/>
                </a:solidFill>
              </a:rPr>
              <a:t> </a:t>
            </a:r>
            <a:r>
              <a:rPr lang="en-US" sz="3200" dirty="0"/>
              <a:t>(</a:t>
            </a:r>
            <a:r>
              <a:rPr lang="en-US" sz="3200" dirty="0" smtClean="0">
                <a:solidFill>
                  <a:srgbClr val="000000"/>
                </a:solidFill>
              </a:rPr>
              <a:t>v</a:t>
            </a:r>
            <a:r>
              <a:rPr lang="en-US" sz="3200" baseline="-25000" dirty="0" smtClean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 smtClean="0">
                <a:solidFill>
                  <a:srgbClr val="000000"/>
                </a:solidFill>
              </a:rPr>
              <a:t>3</a:t>
            </a:r>
            <a:r>
              <a:rPr lang="en-US" sz="3200" dirty="0" smtClean="0">
                <a:solidFill>
                  <a:srgbClr val="000000"/>
                </a:solidFill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dirty="0" smtClean="0"/>
              <a:t>=   (</a:t>
            </a:r>
            <a:r>
              <a:rPr lang="en-US" sz="3200" dirty="0" smtClean="0">
                <a:solidFill>
                  <a:srgbClr val="000000"/>
                </a:solidFill>
              </a:rPr>
              <a:t>v</a:t>
            </a:r>
            <a:r>
              <a:rPr lang="en-US" sz="3200" baseline="-25000" dirty="0" smtClean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 smtClean="0">
                <a:solidFill>
                  <a:srgbClr val="000000"/>
                </a:solidFill>
              </a:rPr>
              <a:t>2</a:t>
            </a:r>
            <a:r>
              <a:rPr lang="en-US" sz="3200" dirty="0" smtClean="0">
                <a:solidFill>
                  <a:srgbClr val="000000"/>
                </a:solidFill>
              </a:rPr>
              <a:t>) </a:t>
            </a:r>
            <a:r>
              <a:rPr lang="en-US" sz="3200" dirty="0">
                <a:solidFill>
                  <a:srgbClr val="000000"/>
                </a:solidFill>
              </a:rPr>
              <a:t>–</a:t>
            </a:r>
            <a:r>
              <a:rPr lang="en-US" sz="3200" baseline="-25000" dirty="0">
                <a:solidFill>
                  <a:srgbClr val="000000"/>
                </a:solidFill>
              </a:rPr>
              <a:t> </a:t>
            </a:r>
            <a:r>
              <a:rPr lang="en-US" sz="3200" dirty="0"/>
              <a:t>(</a:t>
            </a:r>
            <a:r>
              <a:rPr lang="en-US" sz="3200" dirty="0">
                <a:solidFill>
                  <a:srgbClr val="000000"/>
                </a:solidFill>
              </a:rPr>
              <a:t>v</a:t>
            </a:r>
            <a:r>
              <a:rPr lang="en-US" sz="3200" baseline="-25000" dirty="0">
                <a:solidFill>
                  <a:srgbClr val="000000"/>
                </a:solidFill>
              </a:rPr>
              <a:t>1</a:t>
            </a:r>
            <a:r>
              <a:rPr lang="en-US" sz="3200" dirty="0">
                <a:solidFill>
                  <a:srgbClr val="000000"/>
                </a:solidFill>
              </a:rPr>
              <a:t>, v</a:t>
            </a:r>
            <a:r>
              <a:rPr lang="en-US" sz="3200" baseline="-25000" dirty="0">
                <a:solidFill>
                  <a:srgbClr val="000000"/>
                </a:solidFill>
              </a:rPr>
              <a:t>3</a:t>
            </a:r>
            <a:r>
              <a:rPr lang="en-US" sz="3200" dirty="0" smtClean="0">
                <a:solidFill>
                  <a:srgbClr val="000000"/>
                </a:solidFill>
              </a:rPr>
              <a:t>)</a:t>
            </a:r>
            <a:r>
              <a:rPr lang="en-US" sz="3200" baseline="-25000" dirty="0" smtClean="0">
                <a:solidFill>
                  <a:srgbClr val="000000"/>
                </a:solidFill>
              </a:rPr>
              <a:t> </a:t>
            </a:r>
            <a:r>
              <a:rPr lang="en-US" sz="3200" dirty="0" smtClean="0">
                <a:solidFill>
                  <a:srgbClr val="000000"/>
                </a:solidFill>
              </a:rPr>
              <a:t>+ (v</a:t>
            </a:r>
            <a:r>
              <a:rPr lang="en-US" sz="3200" baseline="-25000" dirty="0" smtClean="0">
                <a:solidFill>
                  <a:srgbClr val="000000"/>
                </a:solidFill>
              </a:rPr>
              <a:t>2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 smtClean="0">
                <a:solidFill>
                  <a:srgbClr val="000000"/>
                </a:solidFill>
              </a:rPr>
              <a:t>3</a:t>
            </a:r>
            <a:r>
              <a:rPr lang="en-US" sz="3200" dirty="0" smtClean="0">
                <a:solidFill>
                  <a:srgbClr val="000000"/>
                </a:solidFill>
              </a:rPr>
              <a:t>)  </a:t>
            </a:r>
            <a:endParaRPr lang="en-US" sz="3200" baseline="-25000" dirty="0">
              <a:solidFill>
                <a:srgbClr val="00000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0817" y="-2534"/>
            <a:ext cx="9144000" cy="673716"/>
          </a:xfrm>
          <a:prstGeom prst="rect">
            <a:avLst/>
          </a:prstGeom>
          <a:solidFill>
            <a:srgbClr val="CCC1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O</a:t>
            </a:r>
            <a:r>
              <a:rPr lang="en-US" sz="3200" dirty="0" smtClean="0">
                <a:solidFill>
                  <a:schemeClr val="tx1"/>
                </a:solidFill>
              </a:rPr>
              <a:t>riented simplicial complex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40383" y="692783"/>
            <a:ext cx="3636495" cy="58477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Grading = dimension </a:t>
            </a:r>
            <a:endParaRPr lang="en-US" sz="32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61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5" name="Rectangle 4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20817" y="-2535"/>
            <a:ext cx="9144000" cy="695318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C</a:t>
            </a:r>
            <a:r>
              <a:rPr lang="en-US" sz="3200" dirty="0" smtClean="0">
                <a:solidFill>
                  <a:schemeClr val="tx1"/>
                </a:solidFill>
              </a:rPr>
              <a:t>ell complex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811" y="771237"/>
            <a:ext cx="84980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Building block:  n-cells = { x in </a:t>
            </a:r>
            <a:r>
              <a:rPr lang="en-US" sz="3200" b="1" dirty="0" err="1" smtClean="0"/>
              <a:t>R</a:t>
            </a:r>
            <a:r>
              <a:rPr lang="en-US" sz="3200" b="1" baseline="30000" dirty="0" err="1" smtClean="0"/>
              <a:t>n</a:t>
            </a:r>
            <a:r>
              <a:rPr lang="en-US" sz="3200" b="1" dirty="0" smtClean="0"/>
              <a:t>  :  || x || ≤ 1  }  </a:t>
            </a:r>
          </a:p>
        </p:txBody>
      </p:sp>
      <p:sp>
        <p:nvSpPr>
          <p:cNvPr id="16" name="Oval 15"/>
          <p:cNvSpPr/>
          <p:nvPr/>
        </p:nvSpPr>
        <p:spPr>
          <a:xfrm>
            <a:off x="7543452" y="3072231"/>
            <a:ext cx="1188213" cy="118821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38100" cmpd="sng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7" name="Rectangle 16"/>
          <p:cNvSpPr/>
          <p:nvPr/>
        </p:nvSpPr>
        <p:spPr>
          <a:xfrm>
            <a:off x="339488" y="3350706"/>
            <a:ext cx="8197025" cy="58477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2-cell = open disk = { x in R</a:t>
            </a:r>
            <a:r>
              <a:rPr lang="en-US" sz="3200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:  ||x || &lt; 1 }</a:t>
            </a:r>
          </a:p>
        </p:txBody>
      </p:sp>
      <p:sp>
        <p:nvSpPr>
          <p:cNvPr id="3" name="Rectangle 2"/>
          <p:cNvSpPr/>
          <p:nvPr/>
        </p:nvSpPr>
        <p:spPr>
          <a:xfrm>
            <a:off x="339488" y="1500668"/>
            <a:ext cx="77250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Examples:  </a:t>
            </a:r>
            <a:r>
              <a:rPr lang="en-US" sz="3200" dirty="0" smtClean="0">
                <a:solidFill>
                  <a:srgbClr val="660066"/>
                </a:solidFill>
              </a:rPr>
              <a:t>0-cell = { x in R</a:t>
            </a:r>
            <a:r>
              <a:rPr lang="en-US" sz="3200" baseline="30000" dirty="0" smtClean="0">
                <a:solidFill>
                  <a:srgbClr val="660066"/>
                </a:solidFill>
              </a:rPr>
              <a:t>0</a:t>
            </a:r>
            <a:r>
              <a:rPr lang="en-US" sz="3200" dirty="0" smtClean="0">
                <a:solidFill>
                  <a:srgbClr val="660066"/>
                </a:solidFill>
              </a:rPr>
              <a:t> :  ||x || &lt; 1 }</a:t>
            </a:r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7589520" y="1735900"/>
            <a:ext cx="182880" cy="182880"/>
          </a:xfrm>
          <a:prstGeom prst="ellipse">
            <a:avLst/>
          </a:prstGeom>
          <a:solidFill>
            <a:srgbClr val="660066"/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339488" y="2377769"/>
            <a:ext cx="8804513" cy="584776"/>
            <a:chOff x="404811" y="2583804"/>
            <a:chExt cx="8437563" cy="584776"/>
          </a:xfrm>
        </p:grpSpPr>
        <p:cxnSp>
          <p:nvCxnSpPr>
            <p:cNvPr id="22" name="Straight Connector 21"/>
            <p:cNvCxnSpPr/>
            <p:nvPr/>
          </p:nvCxnSpPr>
          <p:spPr>
            <a:xfrm rot="10800000" flipV="1">
              <a:off x="7598041" y="2941251"/>
              <a:ext cx="955156" cy="0"/>
            </a:xfrm>
            <a:prstGeom prst="line">
              <a:avLst/>
            </a:prstGeom>
            <a:ln w="889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404811" y="2583804"/>
              <a:ext cx="8437563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>
                  <a:solidFill>
                    <a:srgbClr val="004E00"/>
                  </a:solidFill>
                </a:rPr>
                <a:t>1-cell =open interval ={ x in R :  ||x || &lt; 1 }    </a:t>
              </a:r>
              <a:r>
                <a:rPr lang="en-US" sz="3200" b="1" dirty="0" smtClean="0">
                  <a:solidFill>
                    <a:srgbClr val="008000"/>
                  </a:solidFill>
                </a:rPr>
                <a:t>(         )</a:t>
              </a:r>
              <a:endParaRPr lang="en-US" sz="3200" b="1" dirty="0" smtClean="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2753753" y="4574174"/>
            <a:ext cx="3636495" cy="58477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Grading = dimension </a:t>
            </a:r>
            <a:endParaRPr lang="en-US" sz="3200" baseline="-25000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99708" y="5551596"/>
            <a:ext cx="6944585" cy="746661"/>
            <a:chOff x="752058" y="5286981"/>
            <a:chExt cx="6944585" cy="746661"/>
          </a:xfrm>
        </p:grpSpPr>
        <p:sp>
          <p:nvSpPr>
            <p:cNvPr id="13" name="Rectangle 12"/>
            <p:cNvSpPr/>
            <p:nvPr/>
          </p:nvSpPr>
          <p:spPr>
            <a:xfrm>
              <a:off x="1206765" y="5332420"/>
              <a:ext cx="648987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smtClean="0"/>
                <a:t>(n</a:t>
              </a:r>
              <a:r>
                <a:rPr lang="en-US" sz="3600" b="1" dirty="0"/>
                <a:t>-</a:t>
              </a:r>
              <a:r>
                <a:rPr lang="en-US" sz="3600" b="1" dirty="0" smtClean="0"/>
                <a:t>cells) </a:t>
              </a:r>
              <a:r>
                <a:rPr lang="en-US" sz="3600" b="1" dirty="0"/>
                <a:t>= { x in </a:t>
              </a:r>
              <a:r>
                <a:rPr lang="en-US" sz="3600" b="1" dirty="0" err="1"/>
                <a:t>R</a:t>
              </a:r>
              <a:r>
                <a:rPr lang="en-US" sz="3600" b="1" baseline="30000" dirty="0" err="1"/>
                <a:t>n</a:t>
              </a:r>
              <a:r>
                <a:rPr lang="en-US" sz="3600" b="1" dirty="0"/>
                <a:t>  :  || x || </a:t>
              </a:r>
              <a:r>
                <a:rPr lang="en-US" sz="3600" b="1" dirty="0" smtClean="0"/>
                <a:t>= </a:t>
              </a:r>
              <a:r>
                <a:rPr lang="en-US" sz="3600" b="1" dirty="0"/>
                <a:t>1  }  </a:t>
              </a:r>
            </a:p>
          </p:txBody>
        </p:sp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>
              <a:off x="752058" y="5286981"/>
              <a:ext cx="654480" cy="746661"/>
              <a:chOff x="793734" y="564593"/>
              <a:chExt cx="569072" cy="649224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3"/>
              <a:srcRect l="-22826" t="-31574" r="-24015" b="-15269"/>
              <a:stretch/>
            </p:blipFill>
            <p:spPr>
              <a:xfrm>
                <a:off x="793734" y="564593"/>
                <a:ext cx="432816" cy="649224"/>
              </a:xfrm>
              <a:prstGeom prst="rect">
                <a:avLst/>
              </a:prstGeom>
              <a:noFill/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1061637" y="775517"/>
                <a:ext cx="301169" cy="4014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baseline="-25000" dirty="0"/>
                  <a:t>n</a:t>
                </a:r>
                <a:endParaRPr lang="en-US" sz="3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81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963" y="-2535"/>
            <a:ext cx="9171780" cy="6862763"/>
            <a:chOff x="-6963" y="-2535"/>
            <a:chExt cx="9171780" cy="6862763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4" name="Group 3"/>
            <p:cNvGrpSpPr/>
            <p:nvPr/>
          </p:nvGrpSpPr>
          <p:grpSpPr>
            <a:xfrm>
              <a:off x="-6963" y="-1"/>
              <a:ext cx="9171780" cy="6860229"/>
              <a:chOff x="-6963" y="-1"/>
              <a:chExt cx="9171780" cy="6860229"/>
            </a:xfrm>
            <a:grpFill/>
          </p:grpSpPr>
          <p:sp>
            <p:nvSpPr>
              <p:cNvPr id="5" name="Rectangle 4"/>
              <p:cNvSpPr/>
              <p:nvPr/>
            </p:nvSpPr>
            <p:spPr>
              <a:xfrm>
                <a:off x="0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976879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3854" y="-1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-6963" y="6677348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0817" y="-2535"/>
              <a:ext cx="9144000" cy="785815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033696" y="75394"/>
            <a:ext cx="30766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/>
              <a:t>Čech</a:t>
            </a:r>
            <a:r>
              <a:rPr lang="en-US" sz="3600" dirty="0"/>
              <a:t> homology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193" y="705650"/>
            <a:ext cx="8943347" cy="725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Given     U   </a:t>
            </a:r>
            <a:r>
              <a:rPr lang="en-US" sz="3200" dirty="0" err="1" smtClean="0"/>
              <a:t>V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a</a:t>
            </a:r>
            <a:r>
              <a:rPr lang="en-US" sz="3200" dirty="0">
                <a:latin typeface="Symbol" charset="2"/>
                <a:cs typeface="Symbol" charset="2"/>
              </a:rPr>
              <a:t> </a:t>
            </a:r>
            <a:r>
              <a:rPr lang="en-US" sz="3200" dirty="0" smtClean="0">
                <a:latin typeface="Symbol" charset="2"/>
                <a:cs typeface="Symbol" charset="2"/>
              </a:rPr>
              <a:t>   </a:t>
            </a:r>
            <a:r>
              <a:rPr lang="en-US" sz="3200" dirty="0" smtClean="0">
                <a:cs typeface="Symbol" charset="2"/>
              </a:rPr>
              <a:t>where</a:t>
            </a:r>
            <a:r>
              <a:rPr lang="en-US" sz="3200" dirty="0" smtClean="0">
                <a:latin typeface="Symbol" charset="2"/>
                <a:cs typeface="Symbol" charset="2"/>
              </a:rPr>
              <a:t>  </a:t>
            </a:r>
            <a:r>
              <a:rPr lang="en-US" sz="3200" dirty="0" err="1" smtClean="0"/>
              <a:t>V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a</a:t>
            </a:r>
            <a:r>
              <a:rPr lang="en-US" sz="3200" dirty="0" smtClean="0">
                <a:latin typeface="Symbol" charset="2"/>
                <a:cs typeface="Symbol" charset="2"/>
              </a:rPr>
              <a:t> </a:t>
            </a:r>
            <a:r>
              <a:rPr lang="en-US" sz="3200" dirty="0" smtClean="0">
                <a:cs typeface="Symbol" charset="2"/>
              </a:rPr>
              <a:t>open for all </a:t>
            </a:r>
            <a:r>
              <a:rPr lang="en-US" sz="3200" dirty="0" smtClean="0">
                <a:latin typeface="Symbol" charset="2"/>
                <a:cs typeface="Symbol" charset="2"/>
              </a:rPr>
              <a:t>a</a:t>
            </a:r>
            <a:r>
              <a:rPr lang="en-US" sz="3200" dirty="0" smtClean="0">
                <a:cs typeface="Symbol" charset="2"/>
              </a:rPr>
              <a:t> </a:t>
            </a:r>
            <a:r>
              <a:rPr lang="en-US" sz="3200" dirty="0">
                <a:cs typeface="Symbol" charset="2"/>
              </a:rPr>
              <a:t>in </a:t>
            </a:r>
            <a:r>
              <a:rPr lang="en-US" sz="3200" dirty="0" smtClean="0">
                <a:cs typeface="Symbol" charset="2"/>
              </a:rPr>
              <a:t>A.</a:t>
            </a:r>
            <a:endParaRPr lang="en-US" sz="3200" baseline="-25000" dirty="0" smtClean="0">
              <a:latin typeface="Symbol" charset="2"/>
              <a:cs typeface="Symbol" charset="2"/>
            </a:endParaRPr>
          </a:p>
          <a:p>
            <a:endParaRPr lang="en-US" sz="3200" dirty="0">
              <a:latin typeface="Symbol" charset="2"/>
              <a:cs typeface="Symbol" charset="2"/>
            </a:endParaRPr>
          </a:p>
          <a:p>
            <a:r>
              <a:rPr lang="en-US" sz="3200" dirty="0" smtClean="0"/>
              <a:t>Objects = finite intersections = {      </a:t>
            </a:r>
            <a:r>
              <a:rPr lang="en-US" sz="3200" dirty="0" err="1" smtClean="0"/>
              <a:t>V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a</a:t>
            </a:r>
            <a:r>
              <a:rPr lang="en-US" sz="3200" baseline="-25000" dirty="0" smtClean="0">
                <a:latin typeface="Symbol" charset="2"/>
                <a:cs typeface="Symbol" charset="2"/>
              </a:rPr>
              <a:t>   </a:t>
            </a:r>
            <a:r>
              <a:rPr lang="en-US" sz="3200" dirty="0" smtClean="0">
                <a:latin typeface="Symbol" charset="2"/>
                <a:cs typeface="Symbol" charset="2"/>
              </a:rPr>
              <a:t>:  </a:t>
            </a:r>
            <a:r>
              <a:rPr lang="en-US" sz="3200" dirty="0" err="1" smtClean="0">
                <a:latin typeface="Symbol" charset="2"/>
                <a:cs typeface="Symbol" charset="2"/>
              </a:rPr>
              <a:t>a</a:t>
            </a:r>
            <a:r>
              <a:rPr lang="en-US" sz="3200" baseline="-25000" dirty="0" err="1" smtClean="0">
                <a:cs typeface="Symbol" charset="2"/>
              </a:rPr>
              <a:t>i</a:t>
            </a:r>
            <a:r>
              <a:rPr lang="en-US" sz="3200" dirty="0" smtClean="0">
                <a:cs typeface="Symbol" charset="2"/>
              </a:rPr>
              <a:t> in A }</a:t>
            </a:r>
            <a:endParaRPr lang="en-US" sz="3200" baseline="-25000" dirty="0" smtClean="0">
              <a:latin typeface="Symbol" charset="2"/>
              <a:cs typeface="Symbol" charset="2"/>
            </a:endParaRPr>
          </a:p>
          <a:p>
            <a:endParaRPr lang="en-US" sz="3200" baseline="-25000" dirty="0">
              <a:latin typeface="Symbol" charset="2"/>
              <a:cs typeface="Symbol" charset="2"/>
            </a:endParaRPr>
          </a:p>
          <a:p>
            <a:endParaRPr lang="en-US" sz="800" baseline="-25000" dirty="0" smtClean="0">
              <a:latin typeface="Symbol" charset="2"/>
              <a:cs typeface="Symbol" charset="2"/>
            </a:endParaRPr>
          </a:p>
          <a:p>
            <a:r>
              <a:rPr lang="en-US" sz="3200" dirty="0" smtClean="0">
                <a:cs typeface="Symbol" charset="2"/>
              </a:rPr>
              <a:t>Grading  =  n = depth of intersection.</a:t>
            </a:r>
          </a:p>
          <a:p>
            <a:endParaRPr lang="en-US" sz="3200" dirty="0" smtClean="0">
              <a:cs typeface="Symbol" charset="2"/>
            </a:endParaRPr>
          </a:p>
          <a:p>
            <a:r>
              <a:rPr lang="en-US" sz="3200" dirty="0" smtClean="0">
                <a:cs typeface="Symbol" charset="2"/>
              </a:rPr>
              <a:t>          </a:t>
            </a:r>
            <a:r>
              <a:rPr lang="en-US" sz="4400" dirty="0" smtClean="0">
                <a:cs typeface="Symbol" charset="2"/>
              </a:rPr>
              <a:t>( </a:t>
            </a:r>
            <a:r>
              <a:rPr lang="en-US" sz="3200" dirty="0" smtClean="0">
                <a:cs typeface="Symbol" charset="2"/>
              </a:rPr>
              <a:t>      </a:t>
            </a:r>
            <a:r>
              <a:rPr lang="en-US" sz="3200" dirty="0" err="1" smtClean="0"/>
              <a:t>V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a</a:t>
            </a:r>
            <a:r>
              <a:rPr lang="en-US" sz="3200" baseline="-25000" dirty="0" smtClean="0">
                <a:latin typeface="Symbol" charset="2"/>
                <a:cs typeface="Symbol" charset="2"/>
              </a:rPr>
              <a:t>  </a:t>
            </a:r>
            <a:r>
              <a:rPr lang="en-US" sz="4400" dirty="0" smtClean="0">
                <a:latin typeface="Symbol" charset="2"/>
                <a:cs typeface="Symbol" charset="2"/>
              </a:rPr>
              <a:t>)  =  S        </a:t>
            </a:r>
            <a:r>
              <a:rPr lang="en-US" sz="3200" dirty="0" err="1" smtClean="0"/>
              <a:t>V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a</a:t>
            </a:r>
            <a:endParaRPr lang="en-US" sz="3200" baseline="-25000" dirty="0" smtClean="0">
              <a:latin typeface="Symbol" charset="2"/>
              <a:cs typeface="Symbol" charset="2"/>
            </a:endParaRPr>
          </a:p>
          <a:p>
            <a:endParaRPr lang="en-US" sz="3200" baseline="-25000" dirty="0">
              <a:latin typeface="Symbol" charset="2"/>
              <a:cs typeface="Symbol" charset="2"/>
            </a:endParaRPr>
          </a:p>
          <a:p>
            <a:endParaRPr lang="en-US" sz="3200" dirty="0" smtClean="0">
              <a:cs typeface="Symbol" charset="2"/>
            </a:endParaRPr>
          </a:p>
          <a:p>
            <a:r>
              <a:rPr lang="en-US" sz="3200" dirty="0" smtClean="0">
                <a:cs typeface="Symbol" charset="2"/>
              </a:rPr>
              <a:t>Ex:       (</a:t>
            </a:r>
            <a:r>
              <a:rPr lang="en-US" sz="3200" dirty="0" err="1" smtClean="0"/>
              <a:t>V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a</a:t>
            </a:r>
            <a:r>
              <a:rPr lang="en-US" sz="3200" dirty="0">
                <a:latin typeface="Symbol" charset="2"/>
                <a:cs typeface="Symbol" charset="2"/>
              </a:rPr>
              <a:t>)</a:t>
            </a:r>
            <a:r>
              <a:rPr lang="en-US" sz="3200" baseline="-25000" dirty="0" smtClean="0">
                <a:latin typeface="Symbol" charset="2"/>
                <a:cs typeface="Symbol" charset="2"/>
              </a:rPr>
              <a:t> </a:t>
            </a:r>
            <a:r>
              <a:rPr lang="en-US" sz="3200" dirty="0" smtClean="0">
                <a:latin typeface="Symbol" charset="2"/>
                <a:cs typeface="Symbol" charset="2"/>
              </a:rPr>
              <a:t>= 0,       (</a:t>
            </a:r>
            <a:r>
              <a:rPr lang="en-US" sz="3200" dirty="0" err="1" smtClean="0"/>
              <a:t>V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a</a:t>
            </a:r>
            <a:r>
              <a:rPr lang="en-US" sz="3200" baseline="-25000" dirty="0" smtClean="0">
                <a:latin typeface="Symbol" charset="2"/>
                <a:cs typeface="Symbol" charset="2"/>
              </a:rPr>
              <a:t>       </a:t>
            </a:r>
            <a:r>
              <a:rPr lang="en-US" sz="3200" dirty="0" err="1" smtClean="0"/>
              <a:t>V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b</a:t>
            </a:r>
            <a:r>
              <a:rPr lang="en-US" sz="3200" dirty="0" smtClean="0">
                <a:latin typeface="Symbol" charset="2"/>
                <a:cs typeface="Symbol" charset="2"/>
              </a:rPr>
              <a:t>)  = </a:t>
            </a:r>
            <a:r>
              <a:rPr lang="en-US" sz="3200" dirty="0" err="1" smtClean="0"/>
              <a:t>V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a</a:t>
            </a:r>
            <a:r>
              <a:rPr lang="en-US" sz="3200" dirty="0">
                <a:latin typeface="Symbol" charset="2"/>
                <a:cs typeface="Symbol" charset="2"/>
              </a:rPr>
              <a:t> </a:t>
            </a:r>
            <a:r>
              <a:rPr lang="en-US" sz="3200" dirty="0" smtClean="0">
                <a:latin typeface="Symbol" charset="2"/>
                <a:cs typeface="Symbol" charset="2"/>
              </a:rPr>
              <a:t>+ </a:t>
            </a:r>
            <a:r>
              <a:rPr lang="en-US" sz="3200" dirty="0" err="1" smtClean="0"/>
              <a:t>V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b</a:t>
            </a:r>
            <a:endParaRPr lang="en-US" sz="3200" baseline="-25000" dirty="0" smtClean="0">
              <a:latin typeface="Symbol" charset="2"/>
              <a:cs typeface="Symbol" charset="2"/>
            </a:endParaRPr>
          </a:p>
          <a:p>
            <a:endParaRPr lang="en-US" sz="3200" baseline="-25000" dirty="0">
              <a:latin typeface="Symbol" charset="2"/>
              <a:cs typeface="Symbol" charset="2"/>
            </a:endParaRPr>
          </a:p>
          <a:p>
            <a:r>
              <a:rPr lang="en-US" sz="3200" dirty="0" smtClean="0">
                <a:latin typeface="Symbol" charset="2"/>
                <a:cs typeface="Symbol" charset="2"/>
              </a:rPr>
              <a:t>  (</a:t>
            </a:r>
            <a:r>
              <a:rPr lang="en-US" sz="3200" dirty="0" err="1"/>
              <a:t>V</a:t>
            </a:r>
            <a:r>
              <a:rPr lang="en-US" sz="3200" baseline="-25000" dirty="0" err="1">
                <a:latin typeface="Symbol" charset="2"/>
                <a:cs typeface="Symbol" charset="2"/>
              </a:rPr>
              <a:t>a</a:t>
            </a:r>
            <a:r>
              <a:rPr lang="en-US" sz="3200" baseline="-25000" dirty="0">
                <a:latin typeface="Symbol" charset="2"/>
                <a:cs typeface="Symbol" charset="2"/>
              </a:rPr>
              <a:t> </a:t>
            </a:r>
            <a:r>
              <a:rPr lang="en-US" sz="3200" baseline="-25000" dirty="0" smtClean="0">
                <a:latin typeface="Symbol" charset="2"/>
                <a:cs typeface="Symbol" charset="2"/>
              </a:rPr>
              <a:t>     </a:t>
            </a:r>
            <a:r>
              <a:rPr lang="en-US" sz="3200" dirty="0" err="1" smtClean="0"/>
              <a:t>V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b</a:t>
            </a:r>
            <a:r>
              <a:rPr lang="en-US" sz="3200" baseline="-25000" dirty="0" smtClean="0">
                <a:latin typeface="Symbol" charset="2"/>
                <a:cs typeface="Symbol" charset="2"/>
              </a:rPr>
              <a:t>      </a:t>
            </a:r>
            <a:r>
              <a:rPr lang="en-US" sz="3200" dirty="0" smtClean="0">
                <a:cs typeface="Symbol" charset="2"/>
              </a:rPr>
              <a:t>V</a:t>
            </a:r>
            <a:r>
              <a:rPr lang="en-US" sz="3200" baseline="-25000" dirty="0" smtClean="0">
                <a:latin typeface="Symbol" charset="2"/>
                <a:cs typeface="Symbol" charset="2"/>
              </a:rPr>
              <a:t>g</a:t>
            </a:r>
            <a:r>
              <a:rPr lang="en-US" sz="3200" dirty="0" smtClean="0">
                <a:latin typeface="Symbol" charset="2"/>
                <a:cs typeface="Symbol" charset="2"/>
              </a:rPr>
              <a:t>)  </a:t>
            </a:r>
            <a:r>
              <a:rPr lang="en-US" sz="3200" dirty="0">
                <a:latin typeface="Symbol" charset="2"/>
                <a:cs typeface="Symbol" charset="2"/>
              </a:rPr>
              <a:t>= </a:t>
            </a:r>
            <a:r>
              <a:rPr lang="en-US" sz="3200" dirty="0" smtClean="0">
                <a:latin typeface="Symbol" charset="2"/>
                <a:cs typeface="Symbol" charset="2"/>
              </a:rPr>
              <a:t> (</a:t>
            </a:r>
            <a:r>
              <a:rPr lang="en-US" sz="3200" dirty="0" err="1" smtClean="0"/>
              <a:t>V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a</a:t>
            </a:r>
            <a:r>
              <a:rPr lang="en-US" sz="3200" dirty="0" smtClean="0">
                <a:latin typeface="Symbol" charset="2"/>
                <a:cs typeface="Symbol" charset="2"/>
              </a:rPr>
              <a:t>    </a:t>
            </a:r>
            <a:r>
              <a:rPr lang="en-US" sz="3200" dirty="0" err="1" smtClean="0"/>
              <a:t>V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b</a:t>
            </a:r>
            <a:r>
              <a:rPr lang="en-US" sz="3200" dirty="0">
                <a:latin typeface="Symbol" charset="2"/>
                <a:cs typeface="Symbol" charset="2"/>
              </a:rPr>
              <a:t>)</a:t>
            </a:r>
            <a:r>
              <a:rPr lang="en-US" sz="3200" baseline="-25000" dirty="0" smtClean="0">
                <a:latin typeface="Symbol" charset="2"/>
                <a:cs typeface="Symbol" charset="2"/>
              </a:rPr>
              <a:t>  </a:t>
            </a:r>
            <a:r>
              <a:rPr lang="en-US" sz="3200" dirty="0" smtClean="0">
                <a:latin typeface="Symbol" charset="2"/>
                <a:cs typeface="Symbol" charset="2"/>
              </a:rPr>
              <a:t>+ </a:t>
            </a:r>
            <a:r>
              <a:rPr lang="en-US" sz="3200" dirty="0">
                <a:latin typeface="Symbol" charset="2"/>
                <a:cs typeface="Symbol" charset="2"/>
              </a:rPr>
              <a:t>(</a:t>
            </a:r>
            <a:r>
              <a:rPr lang="en-US" sz="3200" dirty="0" err="1"/>
              <a:t>V</a:t>
            </a:r>
            <a:r>
              <a:rPr lang="en-US" sz="3200" baseline="-25000" dirty="0" err="1">
                <a:latin typeface="Symbol" charset="2"/>
                <a:cs typeface="Symbol" charset="2"/>
              </a:rPr>
              <a:t>a</a:t>
            </a:r>
            <a:r>
              <a:rPr lang="en-US" sz="3200" dirty="0">
                <a:latin typeface="Symbol" charset="2"/>
                <a:cs typeface="Symbol" charset="2"/>
              </a:rPr>
              <a:t>    </a:t>
            </a:r>
            <a:r>
              <a:rPr lang="en-US" sz="3200" dirty="0" smtClean="0"/>
              <a:t>V</a:t>
            </a:r>
            <a:r>
              <a:rPr lang="en-US" sz="3200" baseline="-25000" dirty="0" smtClean="0">
                <a:latin typeface="Symbol" charset="2"/>
                <a:cs typeface="Symbol" charset="2"/>
              </a:rPr>
              <a:t>g</a:t>
            </a:r>
            <a:r>
              <a:rPr lang="en-US" sz="3200" dirty="0" smtClean="0">
                <a:latin typeface="Symbol" charset="2"/>
                <a:cs typeface="Symbol" charset="2"/>
              </a:rPr>
              <a:t>)</a:t>
            </a:r>
            <a:r>
              <a:rPr lang="en-US" sz="3200" baseline="-25000" dirty="0" smtClean="0">
                <a:latin typeface="Symbol" charset="2"/>
                <a:cs typeface="Symbol" charset="2"/>
              </a:rPr>
              <a:t>  </a:t>
            </a:r>
            <a:r>
              <a:rPr lang="en-US" sz="3200" dirty="0" smtClean="0">
                <a:latin typeface="Symbol" charset="2"/>
                <a:cs typeface="Symbol" charset="2"/>
              </a:rPr>
              <a:t>+ </a:t>
            </a:r>
            <a:r>
              <a:rPr lang="en-US" sz="3200" dirty="0">
                <a:latin typeface="Symbol" charset="2"/>
                <a:cs typeface="Symbol" charset="2"/>
              </a:rPr>
              <a:t>(</a:t>
            </a:r>
            <a:r>
              <a:rPr lang="en-US" sz="3200" dirty="0" err="1" smtClean="0"/>
              <a:t>V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b</a:t>
            </a:r>
            <a:r>
              <a:rPr lang="en-US" sz="3200" dirty="0" smtClean="0">
                <a:latin typeface="Symbol" charset="2"/>
                <a:cs typeface="Symbol" charset="2"/>
              </a:rPr>
              <a:t>    </a:t>
            </a:r>
            <a:r>
              <a:rPr lang="en-US" sz="3200" dirty="0" smtClean="0"/>
              <a:t>V</a:t>
            </a:r>
            <a:r>
              <a:rPr lang="en-US" sz="3200" baseline="-25000" dirty="0" smtClean="0">
                <a:latin typeface="Symbol" charset="2"/>
                <a:cs typeface="Symbol" charset="2"/>
              </a:rPr>
              <a:t>g</a:t>
            </a:r>
            <a:r>
              <a:rPr lang="en-US" sz="3200" dirty="0" smtClean="0">
                <a:latin typeface="Symbol" charset="2"/>
                <a:cs typeface="Symbol" charset="2"/>
              </a:rPr>
              <a:t>)</a:t>
            </a:r>
            <a:r>
              <a:rPr lang="en-US" sz="3200" baseline="-25000" dirty="0" smtClean="0">
                <a:latin typeface="Symbol" charset="2"/>
                <a:cs typeface="Symbol" charset="2"/>
              </a:rPr>
              <a:t> </a:t>
            </a:r>
            <a:endParaRPr lang="en-US" sz="3200" dirty="0">
              <a:latin typeface="Symbol" charset="2"/>
              <a:cs typeface="Symbol" charset="2"/>
            </a:endParaRPr>
          </a:p>
          <a:p>
            <a:endParaRPr lang="en-US" sz="3200" dirty="0">
              <a:latin typeface="Symbol" charset="2"/>
              <a:cs typeface="Symbol" charset="2"/>
            </a:endParaRPr>
          </a:p>
          <a:p>
            <a:endParaRPr lang="en-US" sz="3200" dirty="0">
              <a:latin typeface="Symbol" charset="2"/>
              <a:cs typeface="Symbol" charset="2"/>
            </a:endParaRPr>
          </a:p>
          <a:p>
            <a:endParaRPr lang="en-US" sz="3200" dirty="0">
              <a:latin typeface="Symbol" charset="2"/>
              <a:cs typeface="Symbol" charset="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819251" y="1428431"/>
            <a:ext cx="747823" cy="1080594"/>
            <a:chOff x="5783971" y="1869456"/>
            <a:chExt cx="747823" cy="1080594"/>
          </a:xfrm>
        </p:grpSpPr>
        <p:sp>
          <p:nvSpPr>
            <p:cNvPr id="10" name="Rectangle 9"/>
            <p:cNvSpPr/>
            <p:nvPr/>
          </p:nvSpPr>
          <p:spPr>
            <a:xfrm rot="10800000">
              <a:off x="5868684" y="2168224"/>
              <a:ext cx="447959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U</a:t>
              </a:r>
              <a:r>
                <a:rPr lang="en-US" dirty="0"/>
                <a:t>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83971" y="2488385"/>
              <a:ext cx="7478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i</a:t>
              </a:r>
              <a:r>
                <a:rPr lang="en-US" sz="2400" dirty="0" smtClean="0"/>
                <a:t> = 1</a:t>
              </a:r>
              <a:endParaRPr lang="en-US" sz="2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10929" y="1869456"/>
              <a:ext cx="4409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n</a:t>
              </a:r>
              <a:endParaRPr lang="en-US" sz="24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738381" y="2021463"/>
            <a:ext cx="458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722746" y="1074111"/>
            <a:ext cx="9284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Symbol" charset="2"/>
                <a:cs typeface="Symbol" charset="2"/>
              </a:rPr>
              <a:t>a</a:t>
            </a:r>
            <a:r>
              <a:rPr lang="en-US" sz="2400" dirty="0" smtClean="0">
                <a:cs typeface="Symbol" charset="2"/>
              </a:rPr>
              <a:t> </a:t>
            </a:r>
            <a:r>
              <a:rPr lang="en-US" sz="2400" dirty="0">
                <a:cs typeface="Symbol" charset="2"/>
              </a:rPr>
              <a:t>in A </a:t>
            </a:r>
            <a:endParaRPr lang="en-US" sz="2400" dirty="0"/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599752" y="3545957"/>
            <a:ext cx="993926" cy="740664"/>
            <a:chOff x="793734" y="564593"/>
            <a:chExt cx="871219" cy="64922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/>
            <a:srcRect l="-22826" t="-31574" r="-24015" b="-15269"/>
            <a:stretch/>
          </p:blipFill>
          <p:spPr>
            <a:xfrm>
              <a:off x="793734" y="564593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19" name="Rectangle 18"/>
            <p:cNvSpPr/>
            <p:nvPr/>
          </p:nvSpPr>
          <p:spPr>
            <a:xfrm>
              <a:off x="1061637" y="729500"/>
              <a:ext cx="603316" cy="420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aseline="-25000" dirty="0"/>
                <a:t>n</a:t>
              </a:r>
              <a:r>
                <a:rPr lang="en-US" sz="3200" baseline="-25000" dirty="0" smtClean="0"/>
                <a:t>+1</a:t>
              </a:r>
              <a:endParaRPr lang="en-US" sz="32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14277" y="3338485"/>
            <a:ext cx="747823" cy="1186440"/>
            <a:chOff x="5783971" y="1763610"/>
            <a:chExt cx="747823" cy="1186440"/>
          </a:xfrm>
        </p:grpSpPr>
        <p:sp>
          <p:nvSpPr>
            <p:cNvPr id="24" name="TextBox 23"/>
            <p:cNvSpPr txBox="1"/>
            <p:nvPr/>
          </p:nvSpPr>
          <p:spPr>
            <a:xfrm>
              <a:off x="5783971" y="2488385"/>
              <a:ext cx="7478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j</a:t>
              </a:r>
              <a:r>
                <a:rPr lang="en-US" sz="2400" dirty="0" smtClean="0"/>
                <a:t> = 1</a:t>
              </a:r>
              <a:endParaRPr lang="en-US" sz="2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10929" y="1763610"/>
              <a:ext cx="4409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n</a:t>
              </a:r>
              <a:endParaRPr lang="en-US" sz="24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733823" y="4066335"/>
            <a:ext cx="458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483425" y="4020851"/>
            <a:ext cx="458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4758594" y="3362161"/>
            <a:ext cx="747823" cy="1413723"/>
            <a:chOff x="5783971" y="1977683"/>
            <a:chExt cx="747823" cy="1238986"/>
          </a:xfrm>
        </p:grpSpPr>
        <p:sp>
          <p:nvSpPr>
            <p:cNvPr id="29" name="Rectangle 28"/>
            <p:cNvSpPr/>
            <p:nvPr/>
          </p:nvSpPr>
          <p:spPr>
            <a:xfrm rot="10800000">
              <a:off x="5868684" y="2168224"/>
              <a:ext cx="447959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U</a:t>
              </a:r>
              <a:r>
                <a:rPr lang="en-US" dirty="0"/>
                <a:t> 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783971" y="2488385"/>
              <a:ext cx="747823" cy="728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i</a:t>
              </a:r>
              <a:r>
                <a:rPr lang="en-US" sz="2400" dirty="0" smtClean="0"/>
                <a:t> = 1</a:t>
              </a:r>
            </a:p>
            <a:p>
              <a:r>
                <a:rPr lang="en-US" sz="2400" dirty="0" smtClean="0"/>
                <a:t> </a:t>
              </a:r>
              <a:r>
                <a:rPr lang="en-US" sz="2400" dirty="0" err="1" smtClean="0"/>
                <a:t>i</a:t>
              </a:r>
              <a:r>
                <a:rPr lang="en-US" sz="2400" dirty="0" smtClean="0"/>
                <a:t> ≠ j</a:t>
              </a:r>
              <a:endParaRPr lang="en-US" sz="2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910929" y="1977683"/>
              <a:ext cx="4409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n</a:t>
              </a:r>
              <a:endParaRPr lang="en-US" sz="24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722758" y="3421963"/>
            <a:ext cx="747823" cy="1080594"/>
            <a:chOff x="5783971" y="1869456"/>
            <a:chExt cx="747823" cy="1080594"/>
          </a:xfrm>
        </p:grpSpPr>
        <p:sp>
          <p:nvSpPr>
            <p:cNvPr id="33" name="Rectangle 32"/>
            <p:cNvSpPr/>
            <p:nvPr/>
          </p:nvSpPr>
          <p:spPr>
            <a:xfrm rot="10800000">
              <a:off x="5868684" y="2168224"/>
              <a:ext cx="447959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U</a:t>
              </a:r>
              <a:r>
                <a:rPr lang="en-US" dirty="0"/>
                <a:t> 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783971" y="2488385"/>
              <a:ext cx="7478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i</a:t>
              </a:r>
              <a:r>
                <a:rPr lang="en-US" sz="2400" dirty="0" smtClean="0"/>
                <a:t> = 1</a:t>
              </a:r>
              <a:endParaRPr lang="en-US" sz="24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910929" y="1869456"/>
              <a:ext cx="4409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n</a:t>
              </a:r>
              <a:endParaRPr lang="en-US" sz="24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323352" y="3193138"/>
            <a:ext cx="29442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(    )</a:t>
            </a:r>
            <a:endParaRPr lang="en-US" sz="9600" dirty="0"/>
          </a:p>
        </p:txBody>
      </p: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1286970" y="5003083"/>
            <a:ext cx="539496" cy="635309"/>
            <a:chOff x="793734" y="564593"/>
            <a:chExt cx="551312" cy="649224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/>
            <a:srcRect l="-22826" t="-31574" r="-24015" b="-15269"/>
            <a:stretch/>
          </p:blipFill>
          <p:spPr>
            <a:xfrm>
              <a:off x="793734" y="564593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38" name="Rectangle 37"/>
            <p:cNvSpPr/>
            <p:nvPr/>
          </p:nvSpPr>
          <p:spPr>
            <a:xfrm>
              <a:off x="1061637" y="806815"/>
              <a:ext cx="283409" cy="3686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aseline="-25000" dirty="0"/>
                <a:t>0</a:t>
              </a:r>
              <a:endParaRPr lang="en-US" sz="3200" dirty="0"/>
            </a:p>
          </p:txBody>
        </p:sp>
      </p:grp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3315937" y="5003083"/>
            <a:ext cx="585487" cy="657658"/>
            <a:chOff x="793734" y="564593"/>
            <a:chExt cx="598310" cy="6720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3"/>
            <a:srcRect l="-22826" t="-31574" r="-24015" b="-15269"/>
            <a:stretch/>
          </p:blipFill>
          <p:spPr>
            <a:xfrm>
              <a:off x="793734" y="564593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44" name="Rectangle 43"/>
            <p:cNvSpPr/>
            <p:nvPr/>
          </p:nvSpPr>
          <p:spPr>
            <a:xfrm>
              <a:off x="1061637" y="806815"/>
              <a:ext cx="330407" cy="4298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aseline="-25000" dirty="0" smtClean="0"/>
                <a:t>1</a:t>
              </a:r>
              <a:endParaRPr lang="en-US" sz="3200" dirty="0"/>
            </a:p>
          </p:txBody>
        </p:sp>
      </p:grpSp>
      <p:sp>
        <p:nvSpPr>
          <p:cNvPr id="45" name="Rectangle 44"/>
          <p:cNvSpPr/>
          <p:nvPr/>
        </p:nvSpPr>
        <p:spPr>
          <a:xfrm rot="10800000">
            <a:off x="4250507" y="5075781"/>
            <a:ext cx="44795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U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 rot="10800000">
            <a:off x="4155947" y="5898539"/>
            <a:ext cx="44795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U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 rot="10800000">
            <a:off x="1309547" y="5898539"/>
            <a:ext cx="44795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U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 rot="10800000">
            <a:off x="2114627" y="5898539"/>
            <a:ext cx="44795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U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 rot="10800000">
            <a:off x="7964747" y="5898539"/>
            <a:ext cx="44795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U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 rot="10800000">
            <a:off x="6123827" y="5898539"/>
            <a:ext cx="44795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U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51" name="Group 50"/>
          <p:cNvGrpSpPr>
            <a:grpSpLocks noChangeAspect="1"/>
          </p:cNvGrpSpPr>
          <p:nvPr/>
        </p:nvGrpSpPr>
        <p:grpSpPr>
          <a:xfrm>
            <a:off x="352793" y="5820969"/>
            <a:ext cx="585487" cy="657658"/>
            <a:chOff x="793734" y="564593"/>
            <a:chExt cx="598310" cy="672063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3"/>
            <a:srcRect l="-22826" t="-31574" r="-24015" b="-15269"/>
            <a:stretch/>
          </p:blipFill>
          <p:spPr>
            <a:xfrm>
              <a:off x="793734" y="564593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53" name="Rectangle 52"/>
            <p:cNvSpPr/>
            <p:nvPr/>
          </p:nvSpPr>
          <p:spPr>
            <a:xfrm>
              <a:off x="1061637" y="806815"/>
              <a:ext cx="330407" cy="4298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aseline="-25000" dirty="0"/>
                <a:t>2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2376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5" name="Rectangle 4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20817" y="-2535"/>
            <a:ext cx="9144000" cy="104241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chemeClr val="tx1"/>
              </a:solidFill>
            </a:endParaRPr>
          </a:p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Creating </a:t>
            </a:r>
            <a:r>
              <a:rPr lang="en-US" sz="3200" dirty="0">
                <a:solidFill>
                  <a:schemeClr val="tx1"/>
                </a:solidFill>
              </a:rPr>
              <a:t>the </a:t>
            </a:r>
            <a:r>
              <a:rPr lang="en-US" sz="3200" dirty="0" err="1">
                <a:solidFill>
                  <a:schemeClr val="tx1"/>
                </a:solidFill>
              </a:rPr>
              <a:t>Čech</a:t>
            </a:r>
            <a:r>
              <a:rPr lang="en-US" sz="3200" dirty="0">
                <a:solidFill>
                  <a:schemeClr val="tx1"/>
                </a:solidFill>
              </a:rPr>
              <a:t> simplicial complex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Picture 2" descr="nsimplexDis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79" y="1222917"/>
            <a:ext cx="6400800" cy="34417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943279" y="1574820"/>
            <a:ext cx="1362964" cy="1353167"/>
            <a:chOff x="943279" y="1574820"/>
            <a:chExt cx="1362964" cy="1353167"/>
          </a:xfrm>
        </p:grpSpPr>
        <p:sp>
          <p:nvSpPr>
            <p:cNvPr id="31" name="Isosceles Triangle 30"/>
            <p:cNvSpPr/>
            <p:nvPr/>
          </p:nvSpPr>
          <p:spPr>
            <a:xfrm rot="19709233">
              <a:off x="943279" y="1653562"/>
              <a:ext cx="1072816" cy="932692"/>
            </a:xfrm>
            <a:prstGeom prst="triangle">
              <a:avLst/>
            </a:prstGeom>
            <a:solidFill>
              <a:schemeClr val="bg1"/>
            </a:solidFill>
            <a:ln w="76200" cmpd="sng">
              <a:solidFill>
                <a:srgbClr val="008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1108085" y="2653667"/>
              <a:ext cx="274320" cy="274320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1113956" y="1574820"/>
              <a:ext cx="274320" cy="274320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2031923" y="2087736"/>
              <a:ext cx="274320" cy="274320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38079" y="765614"/>
            <a:ext cx="7349814" cy="4329160"/>
            <a:chOff x="638079" y="765614"/>
            <a:chExt cx="7349814" cy="4329160"/>
          </a:xfrm>
        </p:grpSpPr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666506" y="2158774"/>
              <a:ext cx="1188720" cy="1188720"/>
            </a:xfrm>
            <a:prstGeom prst="ellipse">
              <a:avLst/>
            </a:prstGeom>
            <a:solidFill>
              <a:srgbClr val="C0504D">
                <a:alpha val="43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1604226" y="1618854"/>
              <a:ext cx="1181314" cy="1181314"/>
            </a:xfrm>
            <a:prstGeom prst="ellipse">
              <a:avLst/>
            </a:prstGeom>
            <a:solidFill>
              <a:srgbClr val="C0504D">
                <a:alpha val="43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638079" y="1094278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6550916" y="851499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5678887" y="1249133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4306152" y="765614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3920224" y="1020267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3905953" y="1519535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3445423" y="765614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3516752" y="3913460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2860613" y="3462363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3693629" y="3244781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6806579" y="3464051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6100243" y="3427870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6569859" y="3091428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6803213" y="2697678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6064828" y="2717877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82814" y="5366851"/>
            <a:ext cx="8961395" cy="627583"/>
            <a:chOff x="325627" y="5052933"/>
            <a:chExt cx="8961395" cy="627583"/>
          </a:xfrm>
        </p:grpSpPr>
        <p:sp>
          <p:nvSpPr>
            <p:cNvPr id="10" name="TextBox 9"/>
            <p:cNvSpPr txBox="1"/>
            <p:nvPr/>
          </p:nvSpPr>
          <p:spPr>
            <a:xfrm>
              <a:off x="325627" y="5052933"/>
              <a:ext cx="8961395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</a:t>
              </a:r>
              <a:r>
                <a:rPr lang="en-US" sz="3200" dirty="0" smtClean="0"/>
                <a:t>.) B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    …    B</a:t>
              </a:r>
              <a:r>
                <a:rPr lang="en-US" sz="3200" baseline="-25000" dirty="0" smtClean="0"/>
                <a:t>k</a:t>
              </a:r>
              <a:r>
                <a:rPr lang="en-US" sz="3200" baseline="-25000" dirty="0"/>
                <a:t>+1</a:t>
              </a:r>
              <a:r>
                <a:rPr lang="en-US" sz="3200" dirty="0" smtClean="0"/>
                <a:t> ≠  ⁄ ,  create k-simplex {v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, ... , v</a:t>
              </a:r>
              <a:r>
                <a:rPr lang="en-US" sz="3200" baseline="-25000" dirty="0" smtClean="0"/>
                <a:t>k+1</a:t>
              </a:r>
              <a:r>
                <a:rPr lang="en-US" sz="3200" dirty="0" smtClean="0"/>
                <a:t>}.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 rot="10800000">
              <a:off x="1201737" y="5095740"/>
              <a:ext cx="47494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U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0800000">
              <a:off x="1885062" y="5095740"/>
              <a:ext cx="47494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U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93877" y="5052933"/>
              <a:ext cx="54072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199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5439" y="141128"/>
            <a:ext cx="8998561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Consider </a:t>
            </a:r>
            <a:r>
              <a:rPr lang="en-US" sz="3200" dirty="0"/>
              <a:t>X  an arbitrary topological space. </a:t>
            </a:r>
            <a:endParaRPr lang="en-US" sz="3200" dirty="0" smtClean="0"/>
          </a:p>
          <a:p>
            <a:endParaRPr lang="en-US" sz="2400" dirty="0" smtClean="0"/>
          </a:p>
          <a:p>
            <a:r>
              <a:rPr lang="en-US" sz="3200" dirty="0" smtClean="0"/>
              <a:t>Let </a:t>
            </a:r>
            <a:r>
              <a:rPr lang="en-US" sz="3200" i="1" dirty="0"/>
              <a:t>V</a:t>
            </a:r>
            <a:r>
              <a:rPr lang="en-US" sz="3200" dirty="0" smtClean="0"/>
              <a:t> </a:t>
            </a:r>
            <a:r>
              <a:rPr lang="en-US" sz="3200" dirty="0"/>
              <a:t>= </a:t>
            </a:r>
            <a:r>
              <a:rPr lang="en-US" sz="3200" dirty="0" smtClean="0"/>
              <a:t>{</a:t>
            </a:r>
            <a:r>
              <a:rPr lang="en-US" sz="3200" dirty="0"/>
              <a:t>V</a:t>
            </a:r>
            <a:r>
              <a:rPr lang="en-US" sz="3200" baseline="-25000" dirty="0" smtClean="0"/>
              <a:t>i </a:t>
            </a:r>
            <a:r>
              <a:rPr lang="en-US" sz="3200" dirty="0"/>
              <a:t>| </a:t>
            </a:r>
            <a:r>
              <a:rPr lang="en-US" sz="3200" dirty="0" err="1"/>
              <a:t>i</a:t>
            </a:r>
            <a:r>
              <a:rPr lang="en-US" sz="3200" dirty="0"/>
              <a:t> = 1, …, n </a:t>
            </a:r>
            <a:r>
              <a:rPr lang="en-US" sz="3200" dirty="0" smtClean="0"/>
              <a:t>} </a:t>
            </a:r>
            <a:r>
              <a:rPr lang="en-US" sz="3200" dirty="0"/>
              <a:t> </a:t>
            </a:r>
            <a:r>
              <a:rPr lang="en-US" sz="3200" dirty="0" smtClean="0"/>
              <a:t>where V</a:t>
            </a:r>
            <a:r>
              <a:rPr lang="en-US" sz="3200" baseline="-25000" dirty="0" smtClean="0"/>
              <a:t>i</a:t>
            </a:r>
            <a:r>
              <a:rPr lang="en-US" sz="3200" dirty="0" smtClean="0"/>
              <a:t>     X </a:t>
            </a:r>
            <a:r>
              <a:rPr lang="en-US" sz="3200" dirty="0"/>
              <a:t>, </a:t>
            </a:r>
            <a:endParaRPr lang="en-US" sz="3200" dirty="0" smtClean="0"/>
          </a:p>
          <a:p>
            <a:endParaRPr lang="en-US" sz="2400" dirty="0"/>
          </a:p>
          <a:p>
            <a:r>
              <a:rPr lang="en-US" sz="3200" dirty="0"/>
              <a:t>T</a:t>
            </a:r>
            <a:r>
              <a:rPr lang="en-US" sz="3200" dirty="0" smtClean="0"/>
              <a:t>he nerve </a:t>
            </a:r>
            <a:r>
              <a:rPr lang="en-US" sz="3200" dirty="0"/>
              <a:t>of </a:t>
            </a:r>
            <a:r>
              <a:rPr lang="en-US" sz="3200" i="1" dirty="0"/>
              <a:t>V</a:t>
            </a:r>
            <a:r>
              <a:rPr lang="en-US" sz="3200" dirty="0" smtClean="0"/>
              <a:t> = </a:t>
            </a:r>
            <a:r>
              <a:rPr lang="en-US" sz="3200" i="1" dirty="0"/>
              <a:t>N</a:t>
            </a:r>
            <a:r>
              <a:rPr lang="en-US" sz="3200" dirty="0" smtClean="0"/>
              <a:t>(</a:t>
            </a:r>
            <a:r>
              <a:rPr lang="en-US" sz="3200" i="1" dirty="0"/>
              <a:t>V</a:t>
            </a:r>
            <a:r>
              <a:rPr lang="en-US" sz="3200" dirty="0" smtClean="0"/>
              <a:t>) where </a:t>
            </a:r>
          </a:p>
          <a:p>
            <a:endParaRPr lang="en-US" sz="2400" dirty="0"/>
          </a:p>
          <a:p>
            <a:r>
              <a:rPr lang="en-US" sz="3200" dirty="0" smtClean="0"/>
              <a:t>The </a:t>
            </a:r>
            <a:r>
              <a:rPr lang="en-US" sz="3200" dirty="0"/>
              <a:t>k -simplices of N</a:t>
            </a:r>
            <a:r>
              <a:rPr lang="en-US" sz="3200" dirty="0" smtClean="0"/>
              <a:t>(</a:t>
            </a:r>
            <a:r>
              <a:rPr lang="en-US" sz="3200" i="1" dirty="0" smtClean="0"/>
              <a:t>V</a:t>
            </a:r>
            <a:r>
              <a:rPr lang="en-US" sz="3200" dirty="0" smtClean="0"/>
              <a:t>)  = </a:t>
            </a:r>
          </a:p>
          <a:p>
            <a:r>
              <a:rPr lang="en-US" sz="3200" dirty="0" smtClean="0"/>
              <a:t>		nonempty </a:t>
            </a:r>
            <a:r>
              <a:rPr lang="en-US" sz="3200" dirty="0"/>
              <a:t>intersections of </a:t>
            </a:r>
            <a:endParaRPr lang="en-US" sz="3200" dirty="0" smtClean="0"/>
          </a:p>
          <a:p>
            <a:r>
              <a:rPr lang="en-US" sz="3200" dirty="0"/>
              <a:t>	</a:t>
            </a:r>
            <a:r>
              <a:rPr lang="en-US" sz="3200" dirty="0" smtClean="0"/>
              <a:t>	k </a:t>
            </a:r>
            <a:r>
              <a:rPr lang="en-US" sz="3200" dirty="0"/>
              <a:t>+1  distinct </a:t>
            </a:r>
            <a:r>
              <a:rPr lang="en-US" sz="3200" dirty="0" smtClean="0"/>
              <a:t>elements of </a:t>
            </a:r>
            <a:r>
              <a:rPr lang="en-US" sz="3200" i="1" dirty="0"/>
              <a:t>V</a:t>
            </a:r>
            <a:r>
              <a:rPr lang="en-US" sz="3200" dirty="0" smtClean="0"/>
              <a:t> </a:t>
            </a:r>
            <a:r>
              <a:rPr lang="en-US" sz="3200" dirty="0"/>
              <a:t>. </a:t>
            </a:r>
            <a:endParaRPr lang="en-US" sz="3200" dirty="0" smtClean="0"/>
          </a:p>
          <a:p>
            <a:endParaRPr lang="en-US" sz="2400" dirty="0"/>
          </a:p>
          <a:p>
            <a:r>
              <a:rPr lang="en-US" sz="2800" dirty="0" smtClean="0"/>
              <a:t>For </a:t>
            </a:r>
            <a:r>
              <a:rPr lang="en-US" sz="2800" dirty="0"/>
              <a:t>example, </a:t>
            </a:r>
            <a:endParaRPr lang="en-US" sz="2800" dirty="0" smtClean="0"/>
          </a:p>
          <a:p>
            <a:r>
              <a:rPr lang="en-US" sz="3200" dirty="0" smtClean="0"/>
              <a:t>Vertices = elements of </a:t>
            </a:r>
            <a:r>
              <a:rPr lang="en-US" sz="3200" i="1" dirty="0"/>
              <a:t>V</a:t>
            </a:r>
            <a:r>
              <a:rPr lang="en-US" sz="3200" dirty="0" smtClean="0"/>
              <a:t> </a:t>
            </a:r>
            <a:endParaRPr lang="en-US" sz="3200" dirty="0"/>
          </a:p>
          <a:p>
            <a:r>
              <a:rPr lang="en-US" sz="3200" dirty="0" smtClean="0"/>
              <a:t>Edges = </a:t>
            </a:r>
            <a:r>
              <a:rPr lang="en-US" sz="3200" dirty="0"/>
              <a:t>pairs in </a:t>
            </a:r>
            <a:r>
              <a:rPr lang="en-US" sz="3200" i="1" dirty="0"/>
              <a:t>V</a:t>
            </a:r>
            <a:r>
              <a:rPr lang="en-US" sz="3200" dirty="0" smtClean="0"/>
              <a:t>  </a:t>
            </a:r>
            <a:r>
              <a:rPr lang="en-US" sz="3200" dirty="0"/>
              <a:t>which </a:t>
            </a:r>
            <a:r>
              <a:rPr lang="en-US" sz="3200" dirty="0" smtClean="0"/>
              <a:t>intersect nontrivially.</a:t>
            </a:r>
          </a:p>
          <a:p>
            <a:r>
              <a:rPr lang="en-US" sz="3200" dirty="0" smtClean="0"/>
              <a:t>Triangles = triples </a:t>
            </a:r>
            <a:r>
              <a:rPr lang="en-US" sz="3200" dirty="0"/>
              <a:t>in </a:t>
            </a:r>
            <a:r>
              <a:rPr lang="en-US" sz="3200" i="1" dirty="0"/>
              <a:t>V</a:t>
            </a:r>
            <a:r>
              <a:rPr lang="en-US" sz="3200" dirty="0"/>
              <a:t>  which intersect nontrivially.</a:t>
            </a:r>
          </a:p>
          <a:p>
            <a:endParaRPr lang="en-US" sz="3200" dirty="0" smtClean="0"/>
          </a:p>
          <a:p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257" y="1983940"/>
            <a:ext cx="2992830" cy="30295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63641" y="6428320"/>
            <a:ext cx="64803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http://</a:t>
            </a:r>
            <a:r>
              <a:rPr lang="en-US" sz="2000" dirty="0" err="1"/>
              <a:t>www.math.upenn.edu</a:t>
            </a:r>
            <a:r>
              <a:rPr lang="en-US" sz="2000" dirty="0"/>
              <a:t>/~</a:t>
            </a:r>
            <a:r>
              <a:rPr lang="en-US" sz="2000" dirty="0" err="1"/>
              <a:t>ghrist</a:t>
            </a:r>
            <a:r>
              <a:rPr lang="en-US" sz="2000" dirty="0"/>
              <a:t>/EAT/EATchapter2.pdf</a:t>
            </a:r>
          </a:p>
        </p:txBody>
      </p:sp>
    </p:spTree>
    <p:extLst>
      <p:ext uri="{BB962C8B-B14F-4D97-AF65-F5344CB8AC3E}">
        <p14:creationId xmlns:p14="http://schemas.microsoft.com/office/powerpoint/2010/main" val="226694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46" y="2042170"/>
            <a:ext cx="4470307" cy="45251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7493" y="119170"/>
            <a:ext cx="885594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Nerve Lemma</a:t>
            </a:r>
            <a:r>
              <a:rPr lang="en-US" sz="3200" dirty="0"/>
              <a:t>:</a:t>
            </a:r>
            <a:r>
              <a:rPr lang="en-US" sz="3200" dirty="0" smtClean="0"/>
              <a:t> </a:t>
            </a:r>
            <a:r>
              <a:rPr lang="en-US" sz="3200" dirty="0"/>
              <a:t>If </a:t>
            </a:r>
            <a:r>
              <a:rPr lang="en-US" sz="3200" i="1" dirty="0"/>
              <a:t>V</a:t>
            </a:r>
            <a:r>
              <a:rPr lang="en-US" sz="3200" dirty="0" smtClean="0"/>
              <a:t> </a:t>
            </a:r>
            <a:r>
              <a:rPr lang="en-US" sz="3200" dirty="0"/>
              <a:t>is </a:t>
            </a:r>
            <a:r>
              <a:rPr lang="en-US" sz="3200" dirty="0" smtClean="0"/>
              <a:t>a finite </a:t>
            </a:r>
            <a:r>
              <a:rPr lang="en-US" sz="3200" dirty="0"/>
              <a:t>collection of subsets of X with </a:t>
            </a:r>
            <a:r>
              <a:rPr lang="en-US" sz="3200" dirty="0" smtClean="0"/>
              <a:t>all non</a:t>
            </a:r>
            <a:r>
              <a:rPr lang="en-US" sz="3200" dirty="0"/>
              <a:t>-empty intersections of </a:t>
            </a:r>
            <a:r>
              <a:rPr lang="en-US" sz="3200" dirty="0" err="1"/>
              <a:t>subcollections</a:t>
            </a:r>
            <a:r>
              <a:rPr lang="en-US" sz="3200" dirty="0"/>
              <a:t> of </a:t>
            </a:r>
            <a:r>
              <a:rPr lang="en-US" sz="3200" i="1" dirty="0"/>
              <a:t>V</a:t>
            </a:r>
            <a:r>
              <a:rPr lang="en-US" sz="3200" dirty="0" smtClean="0"/>
              <a:t> </a:t>
            </a:r>
            <a:r>
              <a:rPr lang="en-US" sz="3200" dirty="0"/>
              <a:t>contractible, then </a:t>
            </a:r>
            <a:r>
              <a:rPr lang="en-US" sz="3200" dirty="0" smtClean="0"/>
              <a:t>N(V) is </a:t>
            </a:r>
            <a:r>
              <a:rPr lang="en-US" sz="3200" dirty="0" err="1"/>
              <a:t>homotopic</a:t>
            </a:r>
            <a:r>
              <a:rPr lang="en-US" sz="3200" dirty="0"/>
              <a:t> </a:t>
            </a:r>
            <a:r>
              <a:rPr lang="en-US" sz="3200" dirty="0" smtClean="0"/>
              <a:t>to the </a:t>
            </a:r>
            <a:r>
              <a:rPr lang="en-US" sz="3200" dirty="0"/>
              <a:t>union of elements of </a:t>
            </a:r>
            <a:r>
              <a:rPr lang="en-US" sz="3200" i="1" dirty="0"/>
              <a:t>V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176400" y="6340115"/>
            <a:ext cx="88559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http://</a:t>
            </a:r>
            <a:r>
              <a:rPr lang="en-US" sz="2800" dirty="0" err="1"/>
              <a:t>www.math.upenn.edu</a:t>
            </a:r>
            <a:r>
              <a:rPr lang="en-US" sz="2800" dirty="0"/>
              <a:t>/~</a:t>
            </a:r>
            <a:r>
              <a:rPr lang="en-US" sz="2800" dirty="0" err="1"/>
              <a:t>ghrist</a:t>
            </a:r>
            <a:r>
              <a:rPr lang="en-US" sz="2800" dirty="0"/>
              <a:t>/EAT/EATchapter2.pdf</a:t>
            </a:r>
          </a:p>
        </p:txBody>
      </p:sp>
    </p:spTree>
    <p:extLst>
      <p:ext uri="{BB962C8B-B14F-4D97-AF65-F5344CB8AC3E}">
        <p14:creationId xmlns:p14="http://schemas.microsoft.com/office/powerpoint/2010/main" val="285048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5" name="Rectangle 4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20817" y="-2535"/>
            <a:ext cx="9144000" cy="104241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Creating the </a:t>
            </a:r>
            <a:r>
              <a:rPr lang="en-US" sz="3200" dirty="0" err="1" smtClean="0">
                <a:solidFill>
                  <a:srgbClr val="0000DD"/>
                </a:solidFill>
              </a:rPr>
              <a:t>Vietoris</a:t>
            </a:r>
            <a:r>
              <a:rPr lang="en-US" sz="3200" dirty="0" smtClean="0">
                <a:solidFill>
                  <a:srgbClr val="0000DD"/>
                </a:solidFill>
              </a:rPr>
              <a:t> Rips </a:t>
            </a:r>
            <a:r>
              <a:rPr lang="en-US" sz="3200" dirty="0" smtClean="0">
                <a:solidFill>
                  <a:schemeClr val="tx1"/>
                </a:solidFill>
              </a:rPr>
              <a:t>simplicial complex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Picture 2" descr="nsimplexDis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79" y="1222917"/>
            <a:ext cx="6400800" cy="3441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5627" y="5023212"/>
            <a:ext cx="896139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  <a:r>
              <a:rPr lang="en-US" sz="3200" dirty="0" smtClean="0"/>
              <a:t>.)  Add all possible simplices of dimensional &gt; 1.</a:t>
            </a:r>
          </a:p>
        </p:txBody>
      </p:sp>
    </p:spTree>
    <p:extLst>
      <p:ext uri="{BB962C8B-B14F-4D97-AF65-F5344CB8AC3E}">
        <p14:creationId xmlns:p14="http://schemas.microsoft.com/office/powerpoint/2010/main" val="218535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963" y="-2535"/>
            <a:ext cx="9171780" cy="6862763"/>
            <a:chOff x="-6963" y="-2535"/>
            <a:chExt cx="9171780" cy="6862763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4" name="Group 3"/>
            <p:cNvGrpSpPr/>
            <p:nvPr/>
          </p:nvGrpSpPr>
          <p:grpSpPr>
            <a:xfrm>
              <a:off x="-6963" y="-1"/>
              <a:ext cx="9171780" cy="6860229"/>
              <a:chOff x="-6963" y="-1"/>
              <a:chExt cx="9171780" cy="6860229"/>
            </a:xfrm>
            <a:grpFill/>
          </p:grpSpPr>
          <p:sp>
            <p:nvSpPr>
              <p:cNvPr id="5" name="Rectangle 4"/>
              <p:cNvSpPr/>
              <p:nvPr/>
            </p:nvSpPr>
            <p:spPr>
              <a:xfrm>
                <a:off x="0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976879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3854" y="-1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-6963" y="6677348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0817" y="-2535"/>
              <a:ext cx="9144000" cy="18541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oup 63"/>
          <p:cNvGrpSpPr>
            <a:grpSpLocks noChangeAspect="1"/>
          </p:cNvGrpSpPr>
          <p:nvPr/>
        </p:nvGrpSpPr>
        <p:grpSpPr>
          <a:xfrm>
            <a:off x="1300304" y="-33593"/>
            <a:ext cx="6543393" cy="2532888"/>
            <a:chOff x="786506" y="17206"/>
            <a:chExt cx="7726192" cy="2990738"/>
          </a:xfrm>
        </p:grpSpPr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786506" y="36144"/>
              <a:ext cx="3471770" cy="2971800"/>
              <a:chOff x="643130" y="3761860"/>
              <a:chExt cx="2932737" cy="2510394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1828781" y="3761860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 smtClean="0"/>
                  <a:t>2</a:t>
                </a:r>
                <a:endParaRPr lang="en-US" sz="3200" baseline="-25000" dirty="0"/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43130" y="4321013"/>
                <a:ext cx="2932737" cy="1951241"/>
                <a:chOff x="643130" y="4321013"/>
                <a:chExt cx="2932737" cy="1951241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 rot="10800000" flipV="1">
                  <a:off x="1353167" y="5825201"/>
                  <a:ext cx="1392072" cy="0"/>
                </a:xfrm>
                <a:prstGeom prst="line">
                  <a:avLst/>
                </a:prstGeom>
                <a:ln w="635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Oval 12"/>
                <p:cNvSpPr/>
                <p:nvPr/>
              </p:nvSpPr>
              <p:spPr>
                <a:xfrm rot="10800000">
                  <a:off x="2661987" y="5665181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 rot="10800000">
                  <a:off x="1107507" y="5665181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" name="Isosceles Triangle 14"/>
                <p:cNvSpPr/>
                <p:nvPr/>
              </p:nvSpPr>
              <p:spPr>
                <a:xfrm>
                  <a:off x="1221807" y="4413869"/>
                  <a:ext cx="1600200" cy="1385316"/>
                </a:xfrm>
                <a:prstGeom prst="triangle">
                  <a:avLst/>
                </a:prstGeom>
                <a:noFill/>
                <a:ln w="7620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1107507" y="5669753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2661987" y="5665181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1888259" y="4321013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1097896" y="5668352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1114530" y="5665181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2403933" y="4747702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e</a:t>
                  </a:r>
                  <a:r>
                    <a:rPr lang="en-US" sz="3200" baseline="-25000" dirty="0"/>
                    <a:t>2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1047625" y="4747702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e</a:t>
                  </a:r>
                  <a:r>
                    <a:rPr lang="en-US" sz="3200" baseline="-25000" dirty="0" smtClean="0"/>
                    <a:t>1</a:t>
                  </a:r>
                  <a:endParaRPr lang="en-US" sz="3200" baseline="-25000" dirty="0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1786722" y="5687478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e</a:t>
                  </a:r>
                  <a:r>
                    <a:rPr lang="en-US" sz="3200" baseline="-25000" dirty="0"/>
                    <a:t>3</a:t>
                  </a:r>
                </a:p>
              </p:txBody>
            </p:sp>
            <p:grpSp>
              <p:nvGrpSpPr>
                <p:cNvPr id="25" name="Group 24"/>
                <p:cNvGrpSpPr/>
                <p:nvPr/>
              </p:nvGrpSpPr>
              <p:grpSpPr>
                <a:xfrm>
                  <a:off x="643130" y="5427877"/>
                  <a:ext cx="2932737" cy="584776"/>
                  <a:chOff x="643130" y="5427877"/>
                  <a:chExt cx="2932737" cy="584776"/>
                </a:xfrm>
              </p:grpSpPr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643130" y="5427877"/>
                    <a:ext cx="651252" cy="5847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smtClean="0"/>
                      <a:t>v</a:t>
                    </a:r>
                    <a:r>
                      <a:rPr lang="en-US" sz="3200" baseline="-25000" dirty="0"/>
                      <a:t>1</a:t>
                    </a:r>
                  </a:p>
                </p:txBody>
              </p:sp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2924615" y="5427877"/>
                    <a:ext cx="651252" cy="5847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smtClean="0"/>
                      <a:t>v</a:t>
                    </a:r>
                    <a:r>
                      <a:rPr lang="en-US" sz="3200" baseline="-25000" dirty="0"/>
                      <a:t>3</a:t>
                    </a:r>
                  </a:p>
                </p:txBody>
              </p:sp>
            </p:grpSp>
          </p:grpSp>
        </p:grpSp>
        <p:grpSp>
          <p:nvGrpSpPr>
            <p:cNvPr id="46" name="Group 45"/>
            <p:cNvGrpSpPr/>
            <p:nvPr/>
          </p:nvGrpSpPr>
          <p:grpSpPr>
            <a:xfrm>
              <a:off x="5130454" y="17206"/>
              <a:ext cx="3382244" cy="2975810"/>
              <a:chOff x="793381" y="1412950"/>
              <a:chExt cx="3382244" cy="2975810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1284670" y="2021707"/>
                <a:ext cx="2239703" cy="1987736"/>
                <a:chOff x="1088696" y="3397905"/>
                <a:chExt cx="2239703" cy="1987736"/>
              </a:xfrm>
            </p:grpSpPr>
            <p:sp>
              <p:nvSpPr>
                <p:cNvPr id="54" name="Isosceles Triangle 53"/>
                <p:cNvSpPr/>
                <p:nvPr/>
              </p:nvSpPr>
              <p:spPr>
                <a:xfrm>
                  <a:off x="1284670" y="3565883"/>
                  <a:ext cx="1959740" cy="1696575"/>
                </a:xfrm>
                <a:prstGeom prst="triangl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12700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5" name="Group 54"/>
                <p:cNvGrpSpPr/>
                <p:nvPr/>
              </p:nvGrpSpPr>
              <p:grpSpPr>
                <a:xfrm>
                  <a:off x="1088696" y="5049686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57" name="Oval 56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Oval 57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6" name="Oval 55"/>
                <p:cNvSpPr/>
                <p:nvPr/>
              </p:nvSpPr>
              <p:spPr>
                <a:xfrm>
                  <a:off x="2090963" y="3397905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8" name="TextBox 47"/>
              <p:cNvSpPr txBox="1"/>
              <p:nvPr/>
            </p:nvSpPr>
            <p:spPr>
              <a:xfrm>
                <a:off x="3524373" y="3463651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6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793381" y="3463651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4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263487" y="1412950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263790" y="258884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4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263487" y="3803984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6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989958" y="258884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5</a:t>
                </a: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870" y="2690597"/>
            <a:ext cx="6144260" cy="394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963" y="-2535"/>
            <a:ext cx="9171780" cy="6862763"/>
            <a:chOff x="-6963" y="-2535"/>
            <a:chExt cx="9171780" cy="6862763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4" name="Group 3"/>
            <p:cNvGrpSpPr/>
            <p:nvPr/>
          </p:nvGrpSpPr>
          <p:grpSpPr>
            <a:xfrm>
              <a:off x="-6963" y="-1"/>
              <a:ext cx="9171780" cy="6860229"/>
              <a:chOff x="-6963" y="-1"/>
              <a:chExt cx="9171780" cy="6860229"/>
            </a:xfrm>
            <a:grpFill/>
          </p:grpSpPr>
          <p:sp>
            <p:nvSpPr>
              <p:cNvPr id="5" name="Rectangle 4"/>
              <p:cNvSpPr/>
              <p:nvPr/>
            </p:nvSpPr>
            <p:spPr>
              <a:xfrm>
                <a:off x="0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976879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3854" y="-1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-6963" y="6677348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0817" y="-2535"/>
              <a:ext cx="9144000" cy="18541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oup 63"/>
          <p:cNvGrpSpPr>
            <a:grpSpLocks noChangeAspect="1"/>
          </p:cNvGrpSpPr>
          <p:nvPr/>
        </p:nvGrpSpPr>
        <p:grpSpPr>
          <a:xfrm>
            <a:off x="1300304" y="-33593"/>
            <a:ext cx="6543393" cy="2532888"/>
            <a:chOff x="786506" y="17206"/>
            <a:chExt cx="7726192" cy="2990738"/>
          </a:xfrm>
        </p:grpSpPr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786506" y="36144"/>
              <a:ext cx="3471770" cy="2971800"/>
              <a:chOff x="643130" y="3761860"/>
              <a:chExt cx="2932737" cy="2510394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1828781" y="3761860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 smtClean="0"/>
                  <a:t>2</a:t>
                </a:r>
                <a:endParaRPr lang="en-US" sz="3200" baseline="-25000" dirty="0"/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43130" y="4321013"/>
                <a:ext cx="2932737" cy="1951241"/>
                <a:chOff x="643130" y="4321013"/>
                <a:chExt cx="2932737" cy="1951241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 rot="10800000" flipV="1">
                  <a:off x="1353167" y="5825201"/>
                  <a:ext cx="1392072" cy="0"/>
                </a:xfrm>
                <a:prstGeom prst="line">
                  <a:avLst/>
                </a:prstGeom>
                <a:ln w="635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Oval 12"/>
                <p:cNvSpPr/>
                <p:nvPr/>
              </p:nvSpPr>
              <p:spPr>
                <a:xfrm rot="10800000">
                  <a:off x="2661987" y="5665181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 rot="10800000">
                  <a:off x="1107507" y="5665181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" name="Isosceles Triangle 14"/>
                <p:cNvSpPr/>
                <p:nvPr/>
              </p:nvSpPr>
              <p:spPr>
                <a:xfrm>
                  <a:off x="1221807" y="4413869"/>
                  <a:ext cx="1600200" cy="1385316"/>
                </a:xfrm>
                <a:prstGeom prst="triangle">
                  <a:avLst/>
                </a:prstGeom>
                <a:noFill/>
                <a:ln w="7620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1107507" y="5669753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2661987" y="5665181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1888259" y="4321013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1097896" y="5668352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1114530" y="5665181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2403933" y="4747702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e</a:t>
                  </a:r>
                  <a:r>
                    <a:rPr lang="en-US" sz="3200" baseline="-25000" dirty="0"/>
                    <a:t>2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1047625" y="4747702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e</a:t>
                  </a:r>
                  <a:r>
                    <a:rPr lang="en-US" sz="3200" baseline="-25000" dirty="0" smtClean="0"/>
                    <a:t>1</a:t>
                  </a:r>
                  <a:endParaRPr lang="en-US" sz="3200" baseline="-25000" dirty="0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1786722" y="5687478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e</a:t>
                  </a:r>
                  <a:r>
                    <a:rPr lang="en-US" sz="3200" baseline="-25000" dirty="0"/>
                    <a:t>3</a:t>
                  </a:r>
                </a:p>
              </p:txBody>
            </p:sp>
            <p:grpSp>
              <p:nvGrpSpPr>
                <p:cNvPr id="25" name="Group 24"/>
                <p:cNvGrpSpPr/>
                <p:nvPr/>
              </p:nvGrpSpPr>
              <p:grpSpPr>
                <a:xfrm>
                  <a:off x="643130" y="5427877"/>
                  <a:ext cx="2932737" cy="584776"/>
                  <a:chOff x="643130" y="5427877"/>
                  <a:chExt cx="2932737" cy="584776"/>
                </a:xfrm>
              </p:grpSpPr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643130" y="5427877"/>
                    <a:ext cx="651252" cy="5847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smtClean="0"/>
                      <a:t>v</a:t>
                    </a:r>
                    <a:r>
                      <a:rPr lang="en-US" sz="3200" baseline="-25000" dirty="0"/>
                      <a:t>1</a:t>
                    </a:r>
                  </a:p>
                </p:txBody>
              </p:sp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2924615" y="5427877"/>
                    <a:ext cx="651252" cy="5847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smtClean="0"/>
                      <a:t>v</a:t>
                    </a:r>
                    <a:r>
                      <a:rPr lang="en-US" sz="3200" baseline="-25000" dirty="0"/>
                      <a:t>3</a:t>
                    </a:r>
                  </a:p>
                </p:txBody>
              </p:sp>
            </p:grpSp>
          </p:grpSp>
        </p:grpSp>
        <p:grpSp>
          <p:nvGrpSpPr>
            <p:cNvPr id="46" name="Group 45"/>
            <p:cNvGrpSpPr/>
            <p:nvPr/>
          </p:nvGrpSpPr>
          <p:grpSpPr>
            <a:xfrm>
              <a:off x="5130454" y="17206"/>
              <a:ext cx="3382244" cy="2975810"/>
              <a:chOff x="793381" y="1412950"/>
              <a:chExt cx="3382244" cy="2975810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1284670" y="2021707"/>
                <a:ext cx="2239703" cy="1987736"/>
                <a:chOff x="1088696" y="3397905"/>
                <a:chExt cx="2239703" cy="1987736"/>
              </a:xfrm>
            </p:grpSpPr>
            <p:sp>
              <p:nvSpPr>
                <p:cNvPr id="54" name="Isosceles Triangle 53"/>
                <p:cNvSpPr/>
                <p:nvPr/>
              </p:nvSpPr>
              <p:spPr>
                <a:xfrm>
                  <a:off x="1284670" y="3565883"/>
                  <a:ext cx="1959740" cy="1696575"/>
                </a:xfrm>
                <a:prstGeom prst="triangl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12700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5" name="Group 54"/>
                <p:cNvGrpSpPr/>
                <p:nvPr/>
              </p:nvGrpSpPr>
              <p:grpSpPr>
                <a:xfrm>
                  <a:off x="1088696" y="5049686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57" name="Oval 56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Oval 57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6" name="Oval 55"/>
                <p:cNvSpPr/>
                <p:nvPr/>
              </p:nvSpPr>
              <p:spPr>
                <a:xfrm>
                  <a:off x="2090963" y="3397905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8" name="TextBox 47"/>
              <p:cNvSpPr txBox="1"/>
              <p:nvPr/>
            </p:nvSpPr>
            <p:spPr>
              <a:xfrm>
                <a:off x="3524373" y="3463651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6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793381" y="3463651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4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263487" y="1412950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263790" y="258884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4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263487" y="3803984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6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989958" y="258884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5</a:t>
                </a:r>
              </a:p>
            </p:txBody>
          </p:sp>
        </p:grp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90" y="2622059"/>
            <a:ext cx="8805672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3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2286000"/>
            <a:ext cx="71627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rgbClr val="37302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ramond"/>
              </a:rPr>
              <a:t>1.)  OBJECTS</a:t>
            </a:r>
            <a:endParaRPr lang="en-US" sz="6600" b="1" dirty="0">
              <a:ln w="12700">
                <a:solidFill>
                  <a:srgbClr val="37302A">
                    <a:satMod val="155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46660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963" y="-2535"/>
            <a:ext cx="9171780" cy="6862763"/>
            <a:chOff x="-6963" y="-2535"/>
            <a:chExt cx="9171780" cy="6862763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4" name="Group 3"/>
            <p:cNvGrpSpPr/>
            <p:nvPr/>
          </p:nvGrpSpPr>
          <p:grpSpPr>
            <a:xfrm>
              <a:off x="-6963" y="-1"/>
              <a:ext cx="9171780" cy="6860229"/>
              <a:chOff x="-6963" y="-1"/>
              <a:chExt cx="9171780" cy="6860229"/>
            </a:xfrm>
            <a:grpFill/>
          </p:grpSpPr>
          <p:sp>
            <p:nvSpPr>
              <p:cNvPr id="5" name="Rectangle 4"/>
              <p:cNvSpPr/>
              <p:nvPr/>
            </p:nvSpPr>
            <p:spPr>
              <a:xfrm>
                <a:off x="0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976879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3854" y="-1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-6963" y="6677348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0817" y="-2535"/>
              <a:ext cx="9144000" cy="18541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434648" y="-50526"/>
            <a:ext cx="8274704" cy="5760720"/>
            <a:chOff x="185090" y="-33593"/>
            <a:chExt cx="8805672" cy="6130372"/>
          </a:xfrm>
        </p:grpSpPr>
        <p:grpSp>
          <p:nvGrpSpPr>
            <p:cNvPr id="64" name="Group 63"/>
            <p:cNvGrpSpPr>
              <a:grpSpLocks noChangeAspect="1"/>
            </p:cNvGrpSpPr>
            <p:nvPr/>
          </p:nvGrpSpPr>
          <p:grpSpPr>
            <a:xfrm>
              <a:off x="1300304" y="-33593"/>
              <a:ext cx="6543393" cy="2532888"/>
              <a:chOff x="786506" y="17206"/>
              <a:chExt cx="7726192" cy="2990738"/>
            </a:xfrm>
          </p:grpSpPr>
          <p:grpSp>
            <p:nvGrpSpPr>
              <p:cNvPr id="9" name="Group 8"/>
              <p:cNvGrpSpPr>
                <a:grpSpLocks noChangeAspect="1"/>
              </p:cNvGrpSpPr>
              <p:nvPr/>
            </p:nvGrpSpPr>
            <p:grpSpPr>
              <a:xfrm>
                <a:off x="786506" y="36144"/>
                <a:ext cx="3471770" cy="2971800"/>
                <a:chOff x="643130" y="3761860"/>
                <a:chExt cx="2932737" cy="2510394"/>
              </a:xfrm>
            </p:grpSpPr>
            <p:sp>
              <p:nvSpPr>
                <p:cNvPr id="10" name="TextBox 9"/>
                <p:cNvSpPr txBox="1"/>
                <p:nvPr/>
              </p:nvSpPr>
              <p:spPr>
                <a:xfrm>
                  <a:off x="1828781" y="3761860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 smtClean="0"/>
                    <a:t>2</a:t>
                  </a:r>
                  <a:endParaRPr lang="en-US" sz="3200" baseline="-25000" dirty="0"/>
                </a:p>
              </p:txBody>
            </p:sp>
            <p:grpSp>
              <p:nvGrpSpPr>
                <p:cNvPr id="11" name="Group 10"/>
                <p:cNvGrpSpPr/>
                <p:nvPr/>
              </p:nvGrpSpPr>
              <p:grpSpPr>
                <a:xfrm>
                  <a:off x="643130" y="4321013"/>
                  <a:ext cx="2932737" cy="1951241"/>
                  <a:chOff x="643130" y="4321013"/>
                  <a:chExt cx="2932737" cy="1951241"/>
                </a:xfrm>
              </p:grpSpPr>
              <p:cxnSp>
                <p:nvCxnSpPr>
                  <p:cNvPr id="12" name="Straight Connector 11"/>
                  <p:cNvCxnSpPr/>
                  <p:nvPr/>
                </p:nvCxnSpPr>
                <p:spPr>
                  <a:xfrm rot="10800000" flipV="1">
                    <a:off x="1353167" y="5825201"/>
                    <a:ext cx="1392072" cy="0"/>
                  </a:xfrm>
                  <a:prstGeom prst="line">
                    <a:avLst/>
                  </a:prstGeom>
                  <a:ln w="63500"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" name="Oval 12"/>
                  <p:cNvSpPr/>
                  <p:nvPr/>
                </p:nvSpPr>
                <p:spPr>
                  <a:xfrm rot="10800000">
                    <a:off x="2661987" y="5665181"/>
                    <a:ext cx="274320" cy="27432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" name="Oval 13"/>
                  <p:cNvSpPr/>
                  <p:nvPr/>
                </p:nvSpPr>
                <p:spPr>
                  <a:xfrm rot="10800000">
                    <a:off x="1107507" y="5665181"/>
                    <a:ext cx="274320" cy="27432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" name="Isosceles Triangle 14"/>
                  <p:cNvSpPr/>
                  <p:nvPr/>
                </p:nvSpPr>
                <p:spPr>
                  <a:xfrm>
                    <a:off x="1221807" y="4413869"/>
                    <a:ext cx="1600200" cy="1385316"/>
                  </a:xfrm>
                  <a:prstGeom prst="triangle">
                    <a:avLst/>
                  </a:prstGeom>
                  <a:noFill/>
                  <a:ln w="76200">
                    <a:solidFill>
                      <a:srgbClr val="008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" name="Oval 15"/>
                  <p:cNvSpPr/>
                  <p:nvPr/>
                </p:nvSpPr>
                <p:spPr>
                  <a:xfrm>
                    <a:off x="1107507" y="5669753"/>
                    <a:ext cx="274320" cy="27432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" name="Oval 16"/>
                  <p:cNvSpPr/>
                  <p:nvPr/>
                </p:nvSpPr>
                <p:spPr>
                  <a:xfrm>
                    <a:off x="2661987" y="5665181"/>
                    <a:ext cx="274320" cy="27432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" name="Oval 17"/>
                  <p:cNvSpPr/>
                  <p:nvPr/>
                </p:nvSpPr>
                <p:spPr>
                  <a:xfrm>
                    <a:off x="1888259" y="4321013"/>
                    <a:ext cx="274320" cy="27432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" name="Oval 18"/>
                  <p:cNvSpPr/>
                  <p:nvPr/>
                </p:nvSpPr>
                <p:spPr>
                  <a:xfrm>
                    <a:off x="1097896" y="5668352"/>
                    <a:ext cx="274320" cy="27432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" name="Oval 19"/>
                  <p:cNvSpPr/>
                  <p:nvPr/>
                </p:nvSpPr>
                <p:spPr>
                  <a:xfrm>
                    <a:off x="1114530" y="5665181"/>
                    <a:ext cx="274320" cy="27432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2403933" y="4747702"/>
                    <a:ext cx="651252" cy="5847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smtClean="0"/>
                      <a:t>e</a:t>
                    </a:r>
                    <a:r>
                      <a:rPr lang="en-US" sz="3200" baseline="-25000" dirty="0"/>
                      <a:t>2</a:t>
                    </a:r>
                  </a:p>
                </p:txBody>
              </p: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1047625" y="4747702"/>
                    <a:ext cx="651252" cy="5847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smtClean="0"/>
                      <a:t>e</a:t>
                    </a:r>
                    <a:r>
                      <a:rPr lang="en-US" sz="3200" baseline="-25000" dirty="0" smtClean="0"/>
                      <a:t>1</a:t>
                    </a:r>
                    <a:endParaRPr lang="en-US" sz="3200" baseline="-25000" dirty="0"/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1786722" y="5687478"/>
                    <a:ext cx="651252" cy="5847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smtClean="0"/>
                      <a:t>e</a:t>
                    </a:r>
                    <a:r>
                      <a:rPr lang="en-US" sz="3200" baseline="-25000" dirty="0"/>
                      <a:t>3</a:t>
                    </a:r>
                  </a:p>
                </p:txBody>
              </p:sp>
              <p:grpSp>
                <p:nvGrpSpPr>
                  <p:cNvPr id="25" name="Group 24"/>
                  <p:cNvGrpSpPr/>
                  <p:nvPr/>
                </p:nvGrpSpPr>
                <p:grpSpPr>
                  <a:xfrm>
                    <a:off x="643130" y="5427877"/>
                    <a:ext cx="2932737" cy="584776"/>
                    <a:chOff x="643130" y="5427877"/>
                    <a:chExt cx="2932737" cy="584776"/>
                  </a:xfrm>
                </p:grpSpPr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643130" y="5427877"/>
                      <a:ext cx="651252" cy="5847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3200" dirty="0" smtClean="0"/>
                        <a:t>v</a:t>
                      </a:r>
                      <a:r>
                        <a:rPr lang="en-US" sz="3200" baseline="-25000" dirty="0"/>
                        <a:t>1</a:t>
                      </a:r>
                    </a:p>
                  </p:txBody>
                </p:sp>
                <p:sp>
                  <p:nvSpPr>
                    <p:cNvPr id="27" name="TextBox 26"/>
                    <p:cNvSpPr txBox="1"/>
                    <p:nvPr/>
                  </p:nvSpPr>
                  <p:spPr>
                    <a:xfrm>
                      <a:off x="2924615" y="5427877"/>
                      <a:ext cx="651252" cy="5847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3200" dirty="0" smtClean="0"/>
                        <a:t>v</a:t>
                      </a:r>
                      <a:r>
                        <a:rPr lang="en-US" sz="3200" baseline="-25000" dirty="0"/>
                        <a:t>3</a:t>
                      </a:r>
                    </a:p>
                  </p:txBody>
                </p:sp>
              </p:grpSp>
            </p:grpSp>
          </p:grpSp>
          <p:grpSp>
            <p:nvGrpSpPr>
              <p:cNvPr id="46" name="Group 45"/>
              <p:cNvGrpSpPr/>
              <p:nvPr/>
            </p:nvGrpSpPr>
            <p:grpSpPr>
              <a:xfrm>
                <a:off x="5130454" y="17206"/>
                <a:ext cx="3382244" cy="2975810"/>
                <a:chOff x="793381" y="1412950"/>
                <a:chExt cx="3382244" cy="2975810"/>
              </a:xfrm>
            </p:grpSpPr>
            <p:grpSp>
              <p:nvGrpSpPr>
                <p:cNvPr id="47" name="Group 46"/>
                <p:cNvGrpSpPr/>
                <p:nvPr/>
              </p:nvGrpSpPr>
              <p:grpSpPr>
                <a:xfrm>
                  <a:off x="1284670" y="2021707"/>
                  <a:ext cx="2239703" cy="1987736"/>
                  <a:chOff x="1088696" y="3397905"/>
                  <a:chExt cx="2239703" cy="1987736"/>
                </a:xfrm>
              </p:grpSpPr>
              <p:sp>
                <p:nvSpPr>
                  <p:cNvPr id="54" name="Isosceles Triangle 53"/>
                  <p:cNvSpPr/>
                  <p:nvPr/>
                </p:nvSpPr>
                <p:spPr>
                  <a:xfrm>
                    <a:off x="1284670" y="3565883"/>
                    <a:ext cx="1959740" cy="1696575"/>
                  </a:xfrm>
                  <a:prstGeom prst="triangl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 w="127000">
                    <a:solidFill>
                      <a:srgbClr val="008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55" name="Group 54"/>
                  <p:cNvGrpSpPr/>
                  <p:nvPr/>
                </p:nvGrpSpPr>
                <p:grpSpPr>
                  <a:xfrm>
                    <a:off x="1088696" y="5049686"/>
                    <a:ext cx="2239703" cy="335955"/>
                    <a:chOff x="2971800" y="2819400"/>
                    <a:chExt cx="1021080" cy="182880"/>
                  </a:xfrm>
                </p:grpSpPr>
                <p:sp>
                  <p:nvSpPr>
                    <p:cNvPr id="57" name="Oval 56"/>
                    <p:cNvSpPr/>
                    <p:nvPr/>
                  </p:nvSpPr>
                  <p:spPr>
                    <a:xfrm>
                      <a:off x="2971800" y="2819400"/>
                      <a:ext cx="153162" cy="182880"/>
                    </a:xfrm>
                    <a:prstGeom prst="ellipse">
                      <a:avLst/>
                    </a:prstGeom>
                    <a:solidFill>
                      <a:srgbClr val="770077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" name="Oval 57"/>
                    <p:cNvSpPr/>
                    <p:nvPr/>
                  </p:nvSpPr>
                  <p:spPr>
                    <a:xfrm>
                      <a:off x="3839718" y="2819400"/>
                      <a:ext cx="153162" cy="182880"/>
                    </a:xfrm>
                    <a:prstGeom prst="ellipse">
                      <a:avLst/>
                    </a:prstGeom>
                    <a:solidFill>
                      <a:srgbClr val="770077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56" name="Oval 55"/>
                  <p:cNvSpPr/>
                  <p:nvPr/>
                </p:nvSpPr>
                <p:spPr>
                  <a:xfrm>
                    <a:off x="2090963" y="3397905"/>
                    <a:ext cx="335955" cy="335955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8" name="TextBox 47"/>
                <p:cNvSpPr txBox="1"/>
                <p:nvPr/>
              </p:nvSpPr>
              <p:spPr>
                <a:xfrm>
                  <a:off x="3524373" y="3463651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6</a:t>
                  </a: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793381" y="3463651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4</a:t>
                  </a: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2263487" y="1412950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5</a:t>
                  </a: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1263790" y="258884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e</a:t>
                  </a:r>
                  <a:r>
                    <a:rPr lang="en-US" sz="3200" baseline="-25000" dirty="0"/>
                    <a:t>4</a:t>
                  </a: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2263487" y="3803984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e</a:t>
                  </a:r>
                  <a:r>
                    <a:rPr lang="en-US" sz="3200" baseline="-25000" dirty="0"/>
                    <a:t>6</a:t>
                  </a: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2989958" y="258884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e</a:t>
                  </a:r>
                  <a:r>
                    <a:rPr lang="en-US" sz="3200" baseline="-25000" dirty="0"/>
                    <a:t>5</a:t>
                  </a:r>
                </a:p>
              </p:txBody>
            </p:sp>
          </p:grp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090" y="2622059"/>
              <a:ext cx="8805672" cy="3474720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981953" y="5623033"/>
            <a:ext cx="7576500" cy="1077218"/>
            <a:chOff x="1032752" y="5576854"/>
            <a:chExt cx="7576500" cy="1077218"/>
          </a:xfrm>
        </p:grpSpPr>
        <p:sp>
          <p:nvSpPr>
            <p:cNvPr id="43" name="Rectangle 42"/>
            <p:cNvSpPr/>
            <p:nvPr/>
          </p:nvSpPr>
          <p:spPr>
            <a:xfrm>
              <a:off x="1032752" y="5576854"/>
              <a:ext cx="75765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>
                  <a:sym typeface="Wingdings"/>
                </a:rPr>
                <a:t>Z</a:t>
              </a:r>
              <a:r>
                <a:rPr lang="en-US" sz="3200" baseline="-25000" dirty="0" smtClean="0">
                  <a:sym typeface="Wingdings"/>
                </a:rPr>
                <a:t>1 </a:t>
              </a:r>
              <a:r>
                <a:rPr lang="en-US" sz="3200" dirty="0" smtClean="0">
                  <a:sym typeface="Wingdings"/>
                </a:rPr>
                <a:t> </a:t>
              </a:r>
              <a:r>
                <a:rPr lang="en-US" sz="3200" dirty="0" smtClean="0"/>
                <a:t>= </a:t>
              </a:r>
              <a:r>
                <a:rPr lang="en-US" sz="3200" dirty="0"/>
                <a:t> </a:t>
              </a:r>
              <a:r>
                <a:rPr lang="en-US" sz="3200" dirty="0" smtClean="0"/>
                <a:t>kernel of        =   null space of M</a:t>
              </a:r>
              <a:r>
                <a:rPr lang="en-US" sz="3200" baseline="-25000" dirty="0" smtClean="0"/>
                <a:t>1</a:t>
              </a:r>
            </a:p>
            <a:p>
              <a:r>
                <a:rPr lang="en-US" sz="3200" dirty="0" smtClean="0"/>
                <a:t>					      = &lt;e</a:t>
              </a:r>
              <a:r>
                <a:rPr lang="en-US" sz="3200" baseline="-25000" dirty="0"/>
                <a:t>1</a:t>
              </a:r>
              <a:r>
                <a:rPr lang="en-US" sz="3200" dirty="0" smtClean="0"/>
                <a:t> + e</a:t>
              </a:r>
              <a:r>
                <a:rPr lang="en-US" sz="3200" baseline="-25000" dirty="0"/>
                <a:t>2</a:t>
              </a:r>
              <a:r>
                <a:rPr lang="en-US" sz="3200" dirty="0" smtClean="0"/>
                <a:t> + e</a:t>
              </a:r>
              <a:r>
                <a:rPr lang="en-US" sz="3200" baseline="-25000" dirty="0" smtClean="0"/>
                <a:t>3</a:t>
              </a:r>
              <a:r>
                <a:rPr lang="en-US" sz="3200" dirty="0"/>
                <a:t>,</a:t>
              </a:r>
              <a:r>
                <a:rPr lang="en-US" sz="3200" baseline="-25000" dirty="0" smtClean="0"/>
                <a:t>  </a:t>
              </a:r>
              <a:r>
                <a:rPr lang="en-US" sz="3200" dirty="0" smtClean="0"/>
                <a:t>e</a:t>
              </a:r>
              <a:r>
                <a:rPr lang="en-US" sz="3200" baseline="-25000" dirty="0"/>
                <a:t>4</a:t>
              </a:r>
              <a:r>
                <a:rPr lang="en-US" sz="3200" dirty="0" smtClean="0"/>
                <a:t> </a:t>
              </a:r>
              <a:r>
                <a:rPr lang="en-US" sz="3200" dirty="0"/>
                <a:t>+ </a:t>
              </a:r>
              <a:r>
                <a:rPr lang="en-US" sz="3200" dirty="0" smtClean="0"/>
                <a:t>e</a:t>
              </a:r>
              <a:r>
                <a:rPr lang="en-US" sz="3200" baseline="-25000" dirty="0" smtClean="0"/>
                <a:t>5</a:t>
              </a:r>
              <a:r>
                <a:rPr lang="en-US" sz="3200" dirty="0" smtClean="0"/>
                <a:t> </a:t>
              </a:r>
              <a:r>
                <a:rPr lang="en-US" sz="3200" dirty="0"/>
                <a:t>+ </a:t>
              </a:r>
              <a:r>
                <a:rPr lang="en-US" sz="3200" dirty="0" smtClean="0"/>
                <a:t>e</a:t>
              </a:r>
              <a:r>
                <a:rPr lang="en-US" sz="3200" baseline="-25000" dirty="0" smtClean="0"/>
                <a:t>6</a:t>
              </a:r>
              <a:r>
                <a:rPr lang="en-US" sz="3200" dirty="0" smtClean="0"/>
                <a:t>&gt;</a:t>
              </a:r>
              <a:r>
                <a:rPr lang="en-US" sz="3200" baseline="-25000" dirty="0" smtClean="0"/>
                <a:t>        </a:t>
              </a: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3462227" y="5576854"/>
              <a:ext cx="961338" cy="676656"/>
              <a:chOff x="658368" y="5669280"/>
              <a:chExt cx="961338" cy="676656"/>
            </a:xfrm>
          </p:grpSpPr>
          <p:sp>
            <p:nvSpPr>
              <p:cNvPr id="45" name="Arc 44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 smtClean="0"/>
                  <a:t>1</a:t>
                </a:r>
                <a:r>
                  <a:rPr lang="en-US" sz="3200" dirty="0" smtClean="0"/>
                  <a:t>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710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963" y="-2535"/>
            <a:ext cx="9171780" cy="6862763"/>
            <a:chOff x="-6963" y="-2535"/>
            <a:chExt cx="9171780" cy="6862763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4" name="Group 3"/>
            <p:cNvGrpSpPr/>
            <p:nvPr/>
          </p:nvGrpSpPr>
          <p:grpSpPr>
            <a:xfrm>
              <a:off x="-6963" y="-1"/>
              <a:ext cx="9171780" cy="6860229"/>
              <a:chOff x="-6963" y="-1"/>
              <a:chExt cx="9171780" cy="6860229"/>
            </a:xfrm>
            <a:grpFill/>
          </p:grpSpPr>
          <p:sp>
            <p:nvSpPr>
              <p:cNvPr id="5" name="Rectangle 4"/>
              <p:cNvSpPr/>
              <p:nvPr/>
            </p:nvSpPr>
            <p:spPr>
              <a:xfrm>
                <a:off x="0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976879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3854" y="-1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-6963" y="6677348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0817" y="-2535"/>
              <a:ext cx="9144000" cy="18541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713" y="1880881"/>
            <a:ext cx="5588000" cy="4902200"/>
          </a:xfrm>
          <a:prstGeom prst="rect">
            <a:avLst/>
          </a:prstGeom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48860" y="-17554"/>
            <a:ext cx="2940278" cy="2516849"/>
            <a:chOff x="643130" y="3761860"/>
            <a:chExt cx="2932737" cy="2510394"/>
          </a:xfrm>
        </p:grpSpPr>
        <p:sp>
          <p:nvSpPr>
            <p:cNvPr id="10" name="TextBox 9"/>
            <p:cNvSpPr txBox="1"/>
            <p:nvPr/>
          </p:nvSpPr>
          <p:spPr>
            <a:xfrm>
              <a:off x="1828781" y="376186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 smtClean="0"/>
                <a:t>2</a:t>
              </a:r>
              <a:endParaRPr lang="en-US" sz="3200" baseline="-25000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643130" y="4321013"/>
              <a:ext cx="2932737" cy="1951241"/>
              <a:chOff x="643130" y="4321013"/>
              <a:chExt cx="2932737" cy="1951241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10800000" flipV="1">
                <a:off x="1353167" y="5825201"/>
                <a:ext cx="1392072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al 12"/>
              <p:cNvSpPr/>
              <p:nvPr/>
            </p:nvSpPr>
            <p:spPr>
              <a:xfrm rot="10800000">
                <a:off x="266198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/>
              <p:cNvSpPr/>
              <p:nvPr/>
            </p:nvSpPr>
            <p:spPr>
              <a:xfrm rot="10800000">
                <a:off x="110750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Isosceles Triangle 14"/>
              <p:cNvSpPr/>
              <p:nvPr/>
            </p:nvSpPr>
            <p:spPr>
              <a:xfrm>
                <a:off x="1221807" y="4413869"/>
                <a:ext cx="1600200" cy="1385316"/>
              </a:xfrm>
              <a:prstGeom prst="triangle">
                <a:avLst/>
              </a:prstGeom>
              <a:noFill/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107507" y="5669753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66198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888259" y="4321013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097896" y="5668352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114530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403933" y="4747702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2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047625" y="4747702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 smtClean="0"/>
                  <a:t>1</a:t>
                </a:r>
                <a:endParaRPr lang="en-US" sz="3200" baseline="-2500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786722" y="5687478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3</a:t>
                </a: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643130" y="5427877"/>
                <a:ext cx="2932737" cy="584776"/>
                <a:chOff x="643130" y="5427877"/>
                <a:chExt cx="2932737" cy="584776"/>
              </a:xfrm>
            </p:grpSpPr>
            <p:sp>
              <p:nvSpPr>
                <p:cNvPr id="26" name="TextBox 25"/>
                <p:cNvSpPr txBox="1"/>
                <p:nvPr/>
              </p:nvSpPr>
              <p:spPr>
                <a:xfrm>
                  <a:off x="643130" y="542787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1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2924615" y="542787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3</a:t>
                  </a:r>
                </a:p>
              </p:txBody>
            </p:sp>
          </p:grpSp>
        </p:grpSp>
      </p:grpSp>
      <p:grpSp>
        <p:nvGrpSpPr>
          <p:cNvPr id="46" name="Group 45"/>
          <p:cNvGrpSpPr/>
          <p:nvPr/>
        </p:nvGrpSpPr>
        <p:grpSpPr>
          <a:xfrm>
            <a:off x="2981145" y="-67459"/>
            <a:ext cx="2864458" cy="2520245"/>
            <a:chOff x="793381" y="1412950"/>
            <a:chExt cx="3382244" cy="2975810"/>
          </a:xfrm>
        </p:grpSpPr>
        <p:grpSp>
          <p:nvGrpSpPr>
            <p:cNvPr id="47" name="Group 46"/>
            <p:cNvGrpSpPr/>
            <p:nvPr/>
          </p:nvGrpSpPr>
          <p:grpSpPr>
            <a:xfrm>
              <a:off x="1284670" y="2021707"/>
              <a:ext cx="2239703" cy="1987736"/>
              <a:chOff x="1088696" y="3397905"/>
              <a:chExt cx="2239703" cy="1987736"/>
            </a:xfrm>
          </p:grpSpPr>
          <p:sp>
            <p:nvSpPr>
              <p:cNvPr id="54" name="Isosceles Triangle 53"/>
              <p:cNvSpPr/>
              <p:nvPr/>
            </p:nvSpPr>
            <p:spPr>
              <a:xfrm>
                <a:off x="1284670" y="3565883"/>
                <a:ext cx="1959740" cy="1696575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1088696" y="5049686"/>
                <a:ext cx="2239703" cy="335955"/>
                <a:chOff x="2971800" y="2819400"/>
                <a:chExt cx="1021080" cy="182880"/>
              </a:xfrm>
            </p:grpSpPr>
            <p:sp>
              <p:nvSpPr>
                <p:cNvPr id="57" name="Oval 56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6" name="Oval 55"/>
              <p:cNvSpPr/>
              <p:nvPr/>
            </p:nvSpPr>
            <p:spPr>
              <a:xfrm>
                <a:off x="2090963" y="3397905"/>
                <a:ext cx="335955" cy="335955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3524373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6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93381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263487" y="141295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263790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263487" y="3803984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6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989958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578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7821" y="377519"/>
            <a:ext cx="3192424" cy="974266"/>
            <a:chOff x="2390364" y="509467"/>
            <a:chExt cx="3192424" cy="974266"/>
          </a:xfrm>
        </p:grpSpPr>
        <p:sp>
          <p:nvSpPr>
            <p:cNvPr id="2" name="Rectangle 1"/>
            <p:cNvSpPr/>
            <p:nvPr/>
          </p:nvSpPr>
          <p:spPr>
            <a:xfrm>
              <a:off x="2390364" y="898957"/>
              <a:ext cx="3192424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/>
                <a:t>C</a:t>
              </a:r>
              <a:r>
                <a:rPr lang="en-US" sz="3200" baseline="-25000" dirty="0" smtClean="0"/>
                <a:t>2   </a:t>
              </a:r>
              <a:r>
                <a:rPr lang="en-US" sz="3200" dirty="0" smtClean="0">
                  <a:sym typeface="Wingdings"/>
                </a:rPr>
                <a:t>   </a:t>
              </a:r>
              <a:r>
                <a:rPr lang="en-US" sz="3200" dirty="0" smtClean="0"/>
                <a:t>C</a:t>
              </a:r>
              <a:r>
                <a:rPr lang="en-US" sz="3200" baseline="-25000" dirty="0" smtClean="0"/>
                <a:t>1   </a:t>
              </a:r>
              <a:r>
                <a:rPr lang="en-US" sz="3200" dirty="0" smtClean="0">
                  <a:sym typeface="Wingdings"/>
                </a:rPr>
                <a:t>   </a:t>
              </a:r>
              <a:r>
                <a:rPr lang="en-US" sz="3200" dirty="0" smtClean="0"/>
                <a:t>C</a:t>
              </a:r>
              <a:r>
                <a:rPr lang="en-US" sz="3200" baseline="-25000" dirty="0" smtClean="0"/>
                <a:t>0 </a:t>
              </a:r>
              <a:endParaRPr lang="en-US" sz="3200" dirty="0" smtClean="0">
                <a:sym typeface="Wingdings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021075" y="509467"/>
              <a:ext cx="961338" cy="676656"/>
              <a:chOff x="658368" y="5669280"/>
              <a:chExt cx="961338" cy="676656"/>
            </a:xfrm>
          </p:grpSpPr>
          <p:sp>
            <p:nvSpPr>
              <p:cNvPr id="16" name="Arc 15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 smtClean="0"/>
                  <a:t>1</a:t>
                </a:r>
                <a:r>
                  <a:rPr lang="en-US" sz="3200" dirty="0" smtClean="0"/>
                  <a:t> 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2827053" y="509467"/>
              <a:ext cx="961338" cy="676656"/>
              <a:chOff x="658368" y="5669280"/>
              <a:chExt cx="961338" cy="676656"/>
            </a:xfrm>
          </p:grpSpPr>
          <p:sp>
            <p:nvSpPr>
              <p:cNvPr id="22" name="Arc 21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/>
                  <a:t>2</a:t>
                </a:r>
                <a:r>
                  <a:rPr lang="en-US" sz="3200" dirty="0" smtClean="0"/>
                  <a:t> </a:t>
                </a:r>
              </a:p>
            </p:txBody>
          </p:sp>
        </p:grpSp>
      </p:grpSp>
      <p:sp>
        <p:nvSpPr>
          <p:cNvPr id="25" name="Rectangle 24"/>
          <p:cNvSpPr/>
          <p:nvPr/>
        </p:nvSpPr>
        <p:spPr>
          <a:xfrm>
            <a:off x="382765" y="1673727"/>
            <a:ext cx="7576500" cy="5127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ym typeface="Wingdings"/>
              </a:rPr>
              <a:t>H</a:t>
            </a:r>
            <a:r>
              <a:rPr lang="en-US" sz="3200" baseline="-25000" dirty="0" smtClean="0">
                <a:sym typeface="Wingdings"/>
              </a:rPr>
              <a:t>1</a:t>
            </a:r>
            <a:r>
              <a:rPr lang="en-US" sz="3200" dirty="0" smtClean="0">
                <a:sym typeface="Wingdings"/>
              </a:rPr>
              <a:t> = Z</a:t>
            </a:r>
            <a:r>
              <a:rPr lang="en-US" sz="3200" baseline="-25000" dirty="0" smtClean="0">
                <a:sym typeface="Wingdings"/>
              </a:rPr>
              <a:t>1</a:t>
            </a:r>
            <a:r>
              <a:rPr lang="en-US" sz="3200" dirty="0" smtClean="0">
                <a:sym typeface="Wingdings"/>
              </a:rPr>
              <a:t>/</a:t>
            </a:r>
            <a:r>
              <a:rPr lang="en-US" sz="3200" dirty="0" smtClean="0"/>
              <a:t>B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= (kernel of      )/ (image of      )</a:t>
            </a:r>
          </a:p>
          <a:p>
            <a:endParaRPr lang="en-US" sz="2000" dirty="0"/>
          </a:p>
          <a:p>
            <a:r>
              <a:rPr lang="en-US" sz="3200" dirty="0" smtClean="0"/>
              <a:t>				     null space of M</a:t>
            </a:r>
            <a:r>
              <a:rPr lang="en-US" sz="3200" baseline="-25000" dirty="0"/>
              <a:t>1</a:t>
            </a:r>
            <a:r>
              <a:rPr lang="en-US" sz="3200" baseline="-25000" dirty="0" smtClean="0"/>
              <a:t>        </a:t>
            </a:r>
          </a:p>
          <a:p>
            <a:pPr>
              <a:lnSpc>
                <a:spcPct val="120000"/>
              </a:lnSpc>
            </a:pPr>
            <a:r>
              <a:rPr lang="en-US" sz="3200" dirty="0"/>
              <a:t>	</a:t>
            </a:r>
            <a:r>
              <a:rPr lang="en-US" sz="3200" dirty="0" smtClean="0"/>
              <a:t>			</a:t>
            </a:r>
            <a:r>
              <a:rPr lang="en-US" sz="3200" dirty="0"/>
              <a:t> </a:t>
            </a:r>
            <a:r>
              <a:rPr lang="en-US" sz="3200" dirty="0" smtClean="0"/>
              <a:t>  column space of M</a:t>
            </a:r>
            <a:r>
              <a:rPr lang="en-US" sz="3200" baseline="-25000" dirty="0" smtClean="0"/>
              <a:t>2</a:t>
            </a:r>
          </a:p>
          <a:p>
            <a:pPr>
              <a:lnSpc>
                <a:spcPct val="120000"/>
              </a:lnSpc>
            </a:pPr>
            <a:endParaRPr lang="en-US" sz="2000" baseline="-25000" dirty="0"/>
          </a:p>
          <a:p>
            <a:pPr>
              <a:lnSpc>
                <a:spcPct val="120000"/>
              </a:lnSpc>
            </a:pPr>
            <a:r>
              <a:rPr lang="en-US" sz="3200" dirty="0" smtClean="0"/>
              <a:t>				</a:t>
            </a:r>
            <a:r>
              <a:rPr lang="en-US" sz="3200" dirty="0" smtClean="0"/>
              <a:t>    &lt;</a:t>
            </a:r>
            <a:r>
              <a:rPr lang="en-US" sz="3200" dirty="0"/>
              <a:t>e</a:t>
            </a:r>
            <a:r>
              <a:rPr lang="en-US" sz="3200" baseline="-25000" dirty="0"/>
              <a:t>1</a:t>
            </a:r>
            <a:r>
              <a:rPr lang="en-US" sz="3200" dirty="0"/>
              <a:t> + e</a:t>
            </a:r>
            <a:r>
              <a:rPr lang="en-US" sz="3200" baseline="-25000" dirty="0"/>
              <a:t>2</a:t>
            </a:r>
            <a:r>
              <a:rPr lang="en-US" sz="3200" dirty="0"/>
              <a:t> + e</a:t>
            </a:r>
            <a:r>
              <a:rPr lang="en-US" sz="3200" baseline="-25000" dirty="0"/>
              <a:t>3</a:t>
            </a:r>
            <a:r>
              <a:rPr lang="en-US" sz="3200" dirty="0"/>
              <a:t>,</a:t>
            </a:r>
            <a:r>
              <a:rPr lang="en-US" sz="3200" baseline="-25000" dirty="0"/>
              <a:t>  </a:t>
            </a:r>
            <a:r>
              <a:rPr lang="en-US" sz="3200" dirty="0"/>
              <a:t>e</a:t>
            </a:r>
            <a:r>
              <a:rPr lang="en-US" sz="3200" baseline="-25000" dirty="0"/>
              <a:t>4</a:t>
            </a:r>
            <a:r>
              <a:rPr lang="en-US" sz="3200" dirty="0"/>
              <a:t> + e</a:t>
            </a:r>
            <a:r>
              <a:rPr lang="en-US" sz="3200" baseline="-25000" dirty="0"/>
              <a:t>5</a:t>
            </a:r>
            <a:r>
              <a:rPr lang="en-US" sz="3200" dirty="0"/>
              <a:t> + e</a:t>
            </a:r>
            <a:r>
              <a:rPr lang="en-US" sz="3200" baseline="-25000" dirty="0"/>
              <a:t>6</a:t>
            </a:r>
            <a:r>
              <a:rPr lang="en-US" sz="3200" dirty="0" smtClean="0"/>
              <a:t>&gt;</a:t>
            </a:r>
            <a:r>
              <a:rPr lang="en-US" sz="3200" baseline="-25000" dirty="0" smtClean="0"/>
              <a:t> </a:t>
            </a:r>
            <a:endParaRPr lang="en-US" sz="3200" dirty="0" smtClean="0"/>
          </a:p>
          <a:p>
            <a:pPr>
              <a:lnSpc>
                <a:spcPct val="120000"/>
              </a:lnSpc>
            </a:pPr>
            <a:r>
              <a:rPr lang="en-US" sz="3200" dirty="0" smtClean="0"/>
              <a:t>					       </a:t>
            </a:r>
            <a:r>
              <a:rPr lang="en-US" sz="3200" dirty="0" smtClean="0"/>
              <a:t> &lt;</a:t>
            </a:r>
            <a:r>
              <a:rPr lang="en-US" sz="3200" dirty="0"/>
              <a:t>e</a:t>
            </a:r>
            <a:r>
              <a:rPr lang="en-US" sz="3200" baseline="-25000" dirty="0"/>
              <a:t>4</a:t>
            </a:r>
            <a:r>
              <a:rPr lang="en-US" sz="3200" dirty="0"/>
              <a:t> + e</a:t>
            </a:r>
            <a:r>
              <a:rPr lang="en-US" sz="3200" baseline="-25000" dirty="0"/>
              <a:t>5</a:t>
            </a:r>
            <a:r>
              <a:rPr lang="en-US" sz="3200" dirty="0"/>
              <a:t> + e</a:t>
            </a:r>
            <a:r>
              <a:rPr lang="en-US" sz="3200" baseline="-25000" dirty="0"/>
              <a:t>6</a:t>
            </a:r>
            <a:r>
              <a:rPr lang="en-US" sz="3200" dirty="0" smtClean="0"/>
              <a:t>&gt;</a:t>
            </a:r>
            <a:r>
              <a:rPr lang="en-US" sz="3200" baseline="-25000" dirty="0" smtClean="0"/>
              <a:t> </a:t>
            </a:r>
            <a:endParaRPr lang="en-US" sz="3200" baseline="-25000" dirty="0" smtClean="0"/>
          </a:p>
          <a:p>
            <a:pPr>
              <a:lnSpc>
                <a:spcPct val="120000"/>
              </a:lnSpc>
            </a:pPr>
            <a:endParaRPr lang="en-US" sz="2000" baseline="-25000" dirty="0"/>
          </a:p>
          <a:p>
            <a:pPr>
              <a:lnSpc>
                <a:spcPct val="120000"/>
              </a:lnSpc>
            </a:pPr>
            <a:r>
              <a:rPr lang="en-US" sz="3200" baseline="-25000" dirty="0" smtClean="0"/>
              <a:t>                                    </a:t>
            </a:r>
            <a:r>
              <a:rPr lang="en-US" sz="3200" dirty="0" smtClean="0"/>
              <a:t>&lt;</a:t>
            </a:r>
            <a:r>
              <a:rPr lang="en-US" sz="3200" dirty="0"/>
              <a:t>e</a:t>
            </a:r>
            <a:r>
              <a:rPr lang="en-US" sz="3200" baseline="-25000" dirty="0"/>
              <a:t>1</a:t>
            </a:r>
            <a:r>
              <a:rPr lang="en-US" sz="3200" dirty="0"/>
              <a:t> + e</a:t>
            </a:r>
            <a:r>
              <a:rPr lang="en-US" sz="3200" baseline="-25000" dirty="0"/>
              <a:t>2</a:t>
            </a:r>
            <a:r>
              <a:rPr lang="en-US" sz="3200" dirty="0"/>
              <a:t> + </a:t>
            </a:r>
            <a:r>
              <a:rPr lang="en-US" sz="3200" dirty="0" smtClean="0"/>
              <a:t>e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&gt;</a:t>
            </a:r>
          </a:p>
          <a:p>
            <a:pPr>
              <a:lnSpc>
                <a:spcPct val="120000"/>
              </a:lnSpc>
            </a:pPr>
            <a:endParaRPr lang="en-US" sz="1600" dirty="0" smtClean="0"/>
          </a:p>
          <a:p>
            <a:pPr>
              <a:lnSpc>
                <a:spcPct val="120000"/>
              </a:lnSpc>
            </a:pPr>
            <a:r>
              <a:rPr lang="en-US" sz="3200" dirty="0" smtClean="0"/>
              <a:t>Rank </a:t>
            </a:r>
            <a:r>
              <a:rPr lang="en-US" sz="3200" dirty="0" smtClean="0">
                <a:sym typeface="Wingdings"/>
              </a:rPr>
              <a:t>H</a:t>
            </a:r>
            <a:r>
              <a:rPr lang="en-US" sz="3200" baseline="-25000" dirty="0">
                <a:sym typeface="Wingdings"/>
              </a:rPr>
              <a:t>1</a:t>
            </a:r>
            <a:r>
              <a:rPr lang="en-US" sz="3200" dirty="0" smtClean="0">
                <a:sym typeface="Wingdings"/>
              </a:rPr>
              <a:t> = Rank Z</a:t>
            </a:r>
            <a:r>
              <a:rPr lang="en-US" sz="3200" baseline="-25000" dirty="0" smtClean="0">
                <a:sym typeface="Wingdings"/>
              </a:rPr>
              <a:t>1</a:t>
            </a:r>
            <a:r>
              <a:rPr lang="en-US" sz="3200" dirty="0" smtClean="0">
                <a:sym typeface="Wingdings"/>
              </a:rPr>
              <a:t> – Rank </a:t>
            </a:r>
            <a:r>
              <a:rPr lang="en-US" sz="3200" dirty="0" smtClean="0"/>
              <a:t>B</a:t>
            </a:r>
            <a:r>
              <a:rPr lang="en-US" sz="3200" baseline="-25000" dirty="0" smtClean="0"/>
              <a:t>1 </a:t>
            </a:r>
            <a:r>
              <a:rPr lang="en-US" sz="3200" dirty="0" smtClean="0"/>
              <a:t> = 2 – 1 = 1 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2583763" y="3030118"/>
            <a:ext cx="3318192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3995563" y="1691122"/>
            <a:ext cx="961338" cy="676656"/>
            <a:chOff x="658368" y="5669280"/>
            <a:chExt cx="961338" cy="676656"/>
          </a:xfrm>
        </p:grpSpPr>
        <p:sp>
          <p:nvSpPr>
            <p:cNvPr id="31" name="Arc 30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68096" y="5669280"/>
              <a:ext cx="8516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 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513512" y="1703612"/>
            <a:ext cx="961338" cy="676656"/>
            <a:chOff x="658368" y="5669280"/>
            <a:chExt cx="961338" cy="676656"/>
          </a:xfrm>
        </p:grpSpPr>
        <p:sp>
          <p:nvSpPr>
            <p:cNvPr id="29" name="Arc 28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68096" y="5669280"/>
              <a:ext cx="8516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  <a:r>
                <a:rPr lang="en-US" sz="3200" baseline="-25000" dirty="0"/>
                <a:t>2</a:t>
              </a:r>
              <a:r>
                <a:rPr lang="en-US" sz="3200" dirty="0" smtClean="0"/>
                <a:t>  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948596" y="2694622"/>
            <a:ext cx="5218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=</a:t>
            </a:r>
            <a:endParaRPr lang="en-US" sz="32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2678135" y="4473259"/>
            <a:ext cx="419513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949401" y="4144486"/>
            <a:ext cx="5218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=</a:t>
            </a:r>
            <a:endParaRPr lang="en-US" sz="32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6826923" y="-152781"/>
            <a:ext cx="2024491" cy="1832929"/>
            <a:chOff x="793381" y="1366738"/>
            <a:chExt cx="3688851" cy="3339803"/>
          </a:xfrm>
        </p:grpSpPr>
        <p:grpSp>
          <p:nvGrpSpPr>
            <p:cNvPr id="50" name="Group 49"/>
            <p:cNvGrpSpPr/>
            <p:nvPr/>
          </p:nvGrpSpPr>
          <p:grpSpPr>
            <a:xfrm>
              <a:off x="1284670" y="2021707"/>
              <a:ext cx="2239703" cy="1987736"/>
              <a:chOff x="1088696" y="3397905"/>
              <a:chExt cx="2239703" cy="1987736"/>
            </a:xfrm>
          </p:grpSpPr>
          <p:sp>
            <p:nvSpPr>
              <p:cNvPr id="57" name="Isosceles Triangle 56"/>
              <p:cNvSpPr/>
              <p:nvPr/>
            </p:nvSpPr>
            <p:spPr>
              <a:xfrm>
                <a:off x="1284670" y="3565883"/>
                <a:ext cx="1959740" cy="1696575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8" name="Group 57"/>
              <p:cNvGrpSpPr/>
              <p:nvPr/>
            </p:nvGrpSpPr>
            <p:grpSpPr>
              <a:xfrm>
                <a:off x="1088696" y="5049686"/>
                <a:ext cx="2239703" cy="335955"/>
                <a:chOff x="2971800" y="2819400"/>
                <a:chExt cx="1021080" cy="182880"/>
              </a:xfrm>
            </p:grpSpPr>
            <p:sp>
              <p:nvSpPr>
                <p:cNvPr id="60" name="Oval 59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9" name="Oval 58"/>
              <p:cNvSpPr/>
              <p:nvPr/>
            </p:nvSpPr>
            <p:spPr>
              <a:xfrm>
                <a:off x="2090963" y="3397905"/>
                <a:ext cx="335955" cy="335955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3501265" y="3463651"/>
              <a:ext cx="980967" cy="776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6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3381" y="3463651"/>
              <a:ext cx="1098316" cy="776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402436" y="1366738"/>
              <a:ext cx="1176895" cy="776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23659" y="2425877"/>
              <a:ext cx="1188586" cy="1065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165714" y="3641013"/>
              <a:ext cx="1260887" cy="1065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055139" y="2425877"/>
              <a:ext cx="1045157" cy="776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4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717451" y="-133871"/>
            <a:ext cx="2024491" cy="1832929"/>
            <a:chOff x="793381" y="1366738"/>
            <a:chExt cx="3688851" cy="3339803"/>
          </a:xfrm>
        </p:grpSpPr>
        <p:grpSp>
          <p:nvGrpSpPr>
            <p:cNvPr id="63" name="Group 62"/>
            <p:cNvGrpSpPr/>
            <p:nvPr/>
          </p:nvGrpSpPr>
          <p:grpSpPr>
            <a:xfrm>
              <a:off x="1284670" y="2021707"/>
              <a:ext cx="2239703" cy="1987736"/>
              <a:chOff x="1088696" y="3397905"/>
              <a:chExt cx="2239703" cy="1987736"/>
            </a:xfrm>
          </p:grpSpPr>
          <p:sp>
            <p:nvSpPr>
              <p:cNvPr id="70" name="Isosceles Triangle 69"/>
              <p:cNvSpPr/>
              <p:nvPr/>
            </p:nvSpPr>
            <p:spPr>
              <a:xfrm>
                <a:off x="1284670" y="3565883"/>
                <a:ext cx="1959740" cy="1696575"/>
              </a:xfrm>
              <a:prstGeom prst="triangle">
                <a:avLst/>
              </a:prstGeom>
              <a:noFill/>
              <a:ln w="1270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1" name="Group 70"/>
              <p:cNvGrpSpPr/>
              <p:nvPr/>
            </p:nvGrpSpPr>
            <p:grpSpPr>
              <a:xfrm>
                <a:off x="1088696" y="5049686"/>
                <a:ext cx="2239703" cy="335955"/>
                <a:chOff x="2971800" y="2819400"/>
                <a:chExt cx="1021080" cy="182880"/>
              </a:xfrm>
            </p:grpSpPr>
            <p:sp>
              <p:nvSpPr>
                <p:cNvPr id="73" name="Oval 72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2" name="Oval 71"/>
              <p:cNvSpPr/>
              <p:nvPr/>
            </p:nvSpPr>
            <p:spPr>
              <a:xfrm>
                <a:off x="2090963" y="3397905"/>
                <a:ext cx="335955" cy="335955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>
              <a:off x="3501265" y="3463651"/>
              <a:ext cx="980967" cy="1065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93381" y="3463651"/>
              <a:ext cx="1098317" cy="1065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402436" y="1366738"/>
              <a:ext cx="1176895" cy="1065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23659" y="2425877"/>
              <a:ext cx="1188586" cy="1065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165714" y="3641013"/>
              <a:ext cx="1260887" cy="1065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055139" y="2425877"/>
              <a:ext cx="1045157" cy="1065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2</a:t>
              </a: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1947157" y="5258360"/>
            <a:ext cx="5218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=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6696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579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325440" y="381640"/>
            <a:ext cx="849312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9pPr>
          </a:lstStyle>
          <a:p>
            <a:pPr algn="ctr" eaLnBrk="1"/>
            <a:r>
              <a:rPr lang="en-GB" sz="1500" b="1">
                <a:solidFill>
                  <a:srgbClr val="000000"/>
                </a:solidFill>
                <a:latin typeface="Arial" charset="0"/>
              </a:rPr>
              <a:t>Betti numbers provide a signature of the underlying topology. 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20" y="6231535"/>
            <a:ext cx="1071360" cy="40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40" y="1788668"/>
            <a:ext cx="7804800" cy="327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671040" y="5972308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9pPr>
          </a:lstStyle>
          <a:p>
            <a:pPr eaLnBrk="1"/>
            <a:r>
              <a:rPr lang="en-GB" sz="1100" b="1">
                <a:solidFill>
                  <a:srgbClr val="000000"/>
                </a:solidFill>
                <a:latin typeface="Arial" charset="0"/>
              </a:rPr>
              <a:t>Singh G et al. J Vis 2008;8:11</a:t>
            </a:r>
          </a:p>
        </p:txBody>
      </p:sp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97920" y="6613175"/>
            <a:ext cx="4930560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9pPr>
          </a:lstStyle>
          <a:p>
            <a:pPr eaLnBrk="1"/>
            <a:r>
              <a:rPr lang="en-GB" sz="900">
                <a:solidFill>
                  <a:srgbClr val="000000"/>
                </a:solidFill>
                <a:latin typeface="Arial" charset="0"/>
              </a:rPr>
              <a:t>©2008 by Association for Research in Vision and Ophthalmology</a:t>
            </a:r>
          </a:p>
        </p:txBody>
      </p:sp>
    </p:spTree>
    <p:extLst>
      <p:ext uri="{BB962C8B-B14F-4D97-AF65-F5344CB8AC3E}">
        <p14:creationId xmlns:p14="http://schemas.microsoft.com/office/powerpoint/2010/main" val="15680458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0" y="41764"/>
            <a:ext cx="6645308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22240" y="318273"/>
            <a:ext cx="4157280" cy="1191752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r>
              <a:rPr lang="en-US" dirty="0" smtClean="0">
                <a:hlinkClick r:id=""/>
              </a:rPr>
              <a:t>http://www.journalofvision.org/</a:t>
            </a:r>
          </a:p>
          <a:p>
            <a:r>
              <a:rPr lang="en-US" dirty="0" smtClean="0">
                <a:hlinkClick r:id=""/>
              </a:rPr>
              <a:t>content/8/8/11.full</a:t>
            </a:r>
            <a:endParaRPr lang="en-US" dirty="0" smtClean="0"/>
          </a:p>
          <a:p>
            <a:pPr algn="ctr"/>
            <a:endParaRPr lang="en-US" dirty="0"/>
          </a:p>
          <a:p>
            <a:r>
              <a:rPr lang="en-US" dirty="0" smtClean="0"/>
              <a:t>Figure 4 animation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46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963" y="-2535"/>
            <a:ext cx="9171780" cy="6862763"/>
            <a:chOff x="-6963" y="-2535"/>
            <a:chExt cx="9171780" cy="6862763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4" name="Group 3"/>
            <p:cNvGrpSpPr/>
            <p:nvPr/>
          </p:nvGrpSpPr>
          <p:grpSpPr>
            <a:xfrm>
              <a:off x="-6963" y="-1"/>
              <a:ext cx="9171780" cy="6860229"/>
              <a:chOff x="-6963" y="-1"/>
              <a:chExt cx="9171780" cy="6860229"/>
            </a:xfrm>
            <a:grpFill/>
          </p:grpSpPr>
          <p:sp>
            <p:nvSpPr>
              <p:cNvPr id="5" name="Rectangle 4"/>
              <p:cNvSpPr/>
              <p:nvPr/>
            </p:nvSpPr>
            <p:spPr>
              <a:xfrm>
                <a:off x="0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976879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3854" y="-1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-6963" y="6677348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0817" y="-2535"/>
              <a:ext cx="9144000" cy="18541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122415" y="5489161"/>
            <a:ext cx="910845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0000FF"/>
                </a:solidFill>
              </a:rPr>
              <a:t>Topology and Data. Gunnar </a:t>
            </a:r>
            <a:r>
              <a:rPr lang="en-US" sz="2600" dirty="0" err="1">
                <a:solidFill>
                  <a:srgbClr val="0000FF"/>
                </a:solidFill>
              </a:rPr>
              <a:t>Carlsson</a:t>
            </a:r>
            <a:endParaRPr lang="en-US" sz="2600" dirty="0">
              <a:solidFill>
                <a:srgbClr val="0000FF"/>
              </a:solidFill>
            </a:endParaRPr>
          </a:p>
          <a:p>
            <a:r>
              <a:rPr lang="en-US" sz="2600" dirty="0" err="1" smtClean="0"/>
              <a:t>www.ams.org</a:t>
            </a:r>
            <a:r>
              <a:rPr lang="en-US" sz="2600" dirty="0" smtClean="0"/>
              <a:t>/journals/bull/2009-46-02/S0273-0979-09-01249-X</a:t>
            </a:r>
            <a:endParaRPr lang="en-US" sz="2600" dirty="0"/>
          </a:p>
        </p:txBody>
      </p: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94753" y="592667"/>
            <a:ext cx="8757509" cy="4023360"/>
            <a:chOff x="381014" y="592667"/>
            <a:chExt cx="9354613" cy="4297680"/>
          </a:xfrm>
        </p:grpSpPr>
        <p:sp>
          <p:nvSpPr>
            <p:cNvPr id="29" name="TextBox 28"/>
            <p:cNvSpPr txBox="1">
              <a:spLocks noChangeAspect="1"/>
            </p:cNvSpPr>
            <p:nvPr/>
          </p:nvSpPr>
          <p:spPr>
            <a:xfrm>
              <a:off x="1676400" y="3708400"/>
              <a:ext cx="91440" cy="182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14" y="592667"/>
              <a:ext cx="4544759" cy="429768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82194" y="664000"/>
              <a:ext cx="4353433" cy="41586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469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sosceles Triangle 100"/>
          <p:cNvSpPr/>
          <p:nvPr/>
        </p:nvSpPr>
        <p:spPr>
          <a:xfrm rot="10800000">
            <a:off x="1176087" y="5765765"/>
            <a:ext cx="1600200" cy="1385316"/>
          </a:xfrm>
          <a:prstGeom prst="triangl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95947" y="4141020"/>
            <a:ext cx="2932737" cy="2510394"/>
            <a:chOff x="643130" y="3761860"/>
            <a:chExt cx="2932737" cy="2510394"/>
          </a:xfrm>
        </p:grpSpPr>
        <p:sp>
          <p:nvSpPr>
            <p:cNvPr id="98" name="TextBox 97"/>
            <p:cNvSpPr txBox="1"/>
            <p:nvPr/>
          </p:nvSpPr>
          <p:spPr>
            <a:xfrm>
              <a:off x="1828781" y="376186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43130" y="4321013"/>
              <a:ext cx="2932737" cy="1951241"/>
              <a:chOff x="643130" y="4321013"/>
              <a:chExt cx="2932737" cy="1951241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 rot="10800000" flipV="1">
                <a:off x="1353167" y="5825201"/>
                <a:ext cx="1392072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Oval 104"/>
              <p:cNvSpPr/>
              <p:nvPr/>
            </p:nvSpPr>
            <p:spPr>
              <a:xfrm rot="10800000">
                <a:off x="266198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Oval 105"/>
              <p:cNvSpPr/>
              <p:nvPr/>
            </p:nvSpPr>
            <p:spPr>
              <a:xfrm rot="10800000">
                <a:off x="110750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Isosceles Triangle 106"/>
              <p:cNvSpPr/>
              <p:nvPr/>
            </p:nvSpPr>
            <p:spPr>
              <a:xfrm>
                <a:off x="1221807" y="4413869"/>
                <a:ext cx="1600200" cy="1385316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1107507" y="5669753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266198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1888259" y="4321013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1097896" y="5668352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1114530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2403933" y="4747702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2</a:t>
                </a: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1081404" y="4747702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786722" y="5687478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3</a:t>
                </a: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643130" y="5427877"/>
                <a:ext cx="2932737" cy="584776"/>
                <a:chOff x="643130" y="5427877"/>
                <a:chExt cx="2932737" cy="584776"/>
              </a:xfrm>
            </p:grpSpPr>
            <p:sp>
              <p:nvSpPr>
                <p:cNvPr id="97" name="TextBox 96"/>
                <p:cNvSpPr txBox="1"/>
                <p:nvPr/>
              </p:nvSpPr>
              <p:spPr>
                <a:xfrm>
                  <a:off x="643130" y="542787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1</a:t>
                  </a: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2924615" y="542787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3</a:t>
                  </a:r>
                </a:p>
              </p:txBody>
            </p:sp>
          </p:grpSp>
        </p:grpSp>
      </p:grpSp>
      <p:sp>
        <p:nvSpPr>
          <p:cNvPr id="3" name="TextBox 2"/>
          <p:cNvSpPr txBox="1"/>
          <p:nvPr/>
        </p:nvSpPr>
        <p:spPr>
          <a:xfrm>
            <a:off x="448285" y="3750477"/>
            <a:ext cx="8277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2-simplex = triangle </a:t>
            </a:r>
            <a:r>
              <a:rPr lang="en-US" sz="3200" dirty="0">
                <a:solidFill>
                  <a:srgbClr val="000000"/>
                </a:solidFill>
              </a:rPr>
              <a:t>= </a:t>
            </a:r>
            <a:r>
              <a:rPr lang="en-US" sz="3200" dirty="0" smtClean="0">
                <a:solidFill>
                  <a:srgbClr val="000000"/>
                </a:solidFill>
              </a:rPr>
              <a:t>{v</a:t>
            </a:r>
            <a:r>
              <a:rPr lang="en-US" sz="3200" baseline="-25000" dirty="0" smtClean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>
                <a:solidFill>
                  <a:srgbClr val="000000"/>
                </a:solidFill>
              </a:rPr>
              <a:t>2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 smtClean="0">
                <a:solidFill>
                  <a:srgbClr val="000000"/>
                </a:solidFill>
              </a:rPr>
              <a:t>3</a:t>
            </a:r>
            <a:r>
              <a:rPr lang="en-US" sz="3200" dirty="0">
                <a:solidFill>
                  <a:srgbClr val="000000"/>
                </a:solidFill>
              </a:rPr>
              <a:t>}</a:t>
            </a:r>
            <a:endParaRPr lang="en-US" sz="3200" baseline="-250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48285" y="1813359"/>
            <a:ext cx="8277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1</a:t>
            </a:r>
            <a:r>
              <a:rPr lang="en-US" sz="3200" b="1" dirty="0" smtClean="0">
                <a:solidFill>
                  <a:srgbClr val="000000"/>
                </a:solidFill>
              </a:rPr>
              <a:t>-simplex = edge </a:t>
            </a:r>
            <a:r>
              <a:rPr lang="en-US" sz="3200" dirty="0">
                <a:solidFill>
                  <a:srgbClr val="000000"/>
                </a:solidFill>
              </a:rPr>
              <a:t>= </a:t>
            </a:r>
            <a:r>
              <a:rPr lang="en-US" sz="3200" dirty="0" smtClean="0">
                <a:solidFill>
                  <a:srgbClr val="000000"/>
                </a:solidFill>
              </a:rPr>
              <a:t>{v</a:t>
            </a:r>
            <a:r>
              <a:rPr lang="en-US" sz="3200" baseline="-25000" dirty="0" smtClean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 smtClean="0">
                <a:solidFill>
                  <a:srgbClr val="000000"/>
                </a:solidFill>
              </a:rPr>
              <a:t>2</a:t>
            </a:r>
            <a:r>
              <a:rPr lang="en-US" sz="3200" dirty="0">
                <a:solidFill>
                  <a:srgbClr val="000000"/>
                </a:solidFill>
              </a:rPr>
              <a:t>}</a:t>
            </a:r>
            <a:endParaRPr lang="en-US" sz="3200" baseline="-250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95947" y="2727392"/>
            <a:ext cx="2932737" cy="903181"/>
            <a:chOff x="591623" y="2196568"/>
            <a:chExt cx="2932737" cy="903181"/>
          </a:xfrm>
        </p:grpSpPr>
        <p:grpSp>
          <p:nvGrpSpPr>
            <p:cNvPr id="64" name="Group 63"/>
            <p:cNvGrpSpPr/>
            <p:nvPr/>
          </p:nvGrpSpPr>
          <p:grpSpPr>
            <a:xfrm>
              <a:off x="1042252" y="2411276"/>
              <a:ext cx="1838411" cy="688473"/>
              <a:chOff x="5835762" y="906089"/>
              <a:chExt cx="1838411" cy="688473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 rot="10800000" flipV="1">
                <a:off x="6091033" y="1066109"/>
                <a:ext cx="1392072" cy="0"/>
              </a:xfrm>
              <a:prstGeom prst="line">
                <a:avLst/>
              </a:prstGeom>
              <a:ln w="889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Oval 65"/>
              <p:cNvSpPr/>
              <p:nvPr/>
            </p:nvSpPr>
            <p:spPr>
              <a:xfrm rot="10800000"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Oval 66"/>
              <p:cNvSpPr/>
              <p:nvPr/>
            </p:nvSpPr>
            <p:spPr>
              <a:xfrm rot="10800000">
                <a:off x="584537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5845373" y="91066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5835762" y="909260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5852396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6524588" y="1009786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endParaRPr lang="en-US" sz="3200" baseline="-25000" dirty="0"/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591623" y="2196568"/>
              <a:ext cx="2932737" cy="584776"/>
              <a:chOff x="643130" y="5427877"/>
              <a:chExt cx="2932737" cy="584776"/>
            </a:xfrm>
          </p:grpSpPr>
          <p:sp>
            <p:nvSpPr>
              <p:cNvPr id="76" name="TextBox 75"/>
              <p:cNvSpPr txBox="1"/>
              <p:nvPr/>
            </p:nvSpPr>
            <p:spPr>
              <a:xfrm>
                <a:off x="643130" y="542787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2924615" y="542787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2</a:t>
                </a:r>
              </a:p>
            </p:txBody>
          </p:sp>
        </p:grpSp>
      </p:grpSp>
      <p:sp>
        <p:nvSpPr>
          <p:cNvPr id="78" name="TextBox 77"/>
          <p:cNvSpPr txBox="1"/>
          <p:nvPr/>
        </p:nvSpPr>
        <p:spPr>
          <a:xfrm>
            <a:off x="448285" y="1012425"/>
            <a:ext cx="82773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0-simplex = vertex </a:t>
            </a:r>
            <a:r>
              <a:rPr lang="en-US" sz="3200" dirty="0" smtClean="0">
                <a:solidFill>
                  <a:srgbClr val="000000"/>
                </a:solidFill>
              </a:rPr>
              <a:t>= v</a:t>
            </a:r>
            <a:endParaRPr lang="en-US" sz="3200" baseline="-25000" dirty="0">
              <a:solidFill>
                <a:srgbClr val="00000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4646703" y="1229744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3" name="Group 52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54" name="Rectangle 53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8" name="Rectangle 57"/>
          <p:cNvSpPr/>
          <p:nvPr/>
        </p:nvSpPr>
        <p:spPr>
          <a:xfrm>
            <a:off x="20817" y="-2535"/>
            <a:ext cx="9144000" cy="104241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Building blocks for a simplicial complex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5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sosceles Triangle 100"/>
          <p:cNvSpPr/>
          <p:nvPr/>
        </p:nvSpPr>
        <p:spPr>
          <a:xfrm rot="10800000">
            <a:off x="1176087" y="5765765"/>
            <a:ext cx="1600200" cy="1385316"/>
          </a:xfrm>
          <a:prstGeom prst="triangl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95947" y="4141020"/>
            <a:ext cx="2932737" cy="2510394"/>
            <a:chOff x="643130" y="3761860"/>
            <a:chExt cx="2932737" cy="2510394"/>
          </a:xfrm>
        </p:grpSpPr>
        <p:sp>
          <p:nvSpPr>
            <p:cNvPr id="98" name="TextBox 97"/>
            <p:cNvSpPr txBox="1"/>
            <p:nvPr/>
          </p:nvSpPr>
          <p:spPr>
            <a:xfrm>
              <a:off x="1828781" y="376186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43130" y="4321013"/>
              <a:ext cx="2932737" cy="1951241"/>
              <a:chOff x="643130" y="4321013"/>
              <a:chExt cx="2932737" cy="1951241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 rot="10800000" flipV="1">
                <a:off x="1353167" y="5825201"/>
                <a:ext cx="1392072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Oval 104"/>
              <p:cNvSpPr/>
              <p:nvPr/>
            </p:nvSpPr>
            <p:spPr>
              <a:xfrm rot="10800000">
                <a:off x="266198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Oval 105"/>
              <p:cNvSpPr/>
              <p:nvPr/>
            </p:nvSpPr>
            <p:spPr>
              <a:xfrm rot="10800000">
                <a:off x="110750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Isosceles Triangle 106"/>
              <p:cNvSpPr/>
              <p:nvPr/>
            </p:nvSpPr>
            <p:spPr>
              <a:xfrm>
                <a:off x="1221807" y="4413869"/>
                <a:ext cx="1600200" cy="1385316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1107507" y="5669753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266198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1888259" y="4321013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1097896" y="5668352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1114530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2403933" y="4747702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2</a:t>
                </a: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1081404" y="4747702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786722" y="5687478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3</a:t>
                </a: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643130" y="5427877"/>
                <a:ext cx="2932737" cy="584776"/>
                <a:chOff x="643130" y="5427877"/>
                <a:chExt cx="2932737" cy="584776"/>
              </a:xfrm>
            </p:grpSpPr>
            <p:sp>
              <p:nvSpPr>
                <p:cNvPr id="97" name="TextBox 96"/>
                <p:cNvSpPr txBox="1"/>
                <p:nvPr/>
              </p:nvSpPr>
              <p:spPr>
                <a:xfrm>
                  <a:off x="643130" y="542787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1</a:t>
                  </a: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2924615" y="542787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3</a:t>
                  </a:r>
                </a:p>
              </p:txBody>
            </p:sp>
          </p:grpSp>
        </p:grpSp>
      </p:grpSp>
      <p:sp>
        <p:nvSpPr>
          <p:cNvPr id="3" name="TextBox 2"/>
          <p:cNvSpPr txBox="1"/>
          <p:nvPr/>
        </p:nvSpPr>
        <p:spPr>
          <a:xfrm>
            <a:off x="448285" y="3750477"/>
            <a:ext cx="8277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2-simplex = triangle</a:t>
            </a:r>
            <a:endParaRPr lang="en-US" sz="3200" baseline="-250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48285" y="1813359"/>
            <a:ext cx="8277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1</a:t>
            </a:r>
            <a:r>
              <a:rPr lang="en-US" sz="3200" b="1" dirty="0" smtClean="0">
                <a:solidFill>
                  <a:srgbClr val="000000"/>
                </a:solidFill>
              </a:rPr>
              <a:t>-simplex = edge</a:t>
            </a:r>
            <a:endParaRPr lang="en-US" sz="3200" baseline="-250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95947" y="2727392"/>
            <a:ext cx="2932737" cy="903181"/>
            <a:chOff x="591623" y="2196568"/>
            <a:chExt cx="2932737" cy="903181"/>
          </a:xfrm>
        </p:grpSpPr>
        <p:grpSp>
          <p:nvGrpSpPr>
            <p:cNvPr id="64" name="Group 63"/>
            <p:cNvGrpSpPr/>
            <p:nvPr/>
          </p:nvGrpSpPr>
          <p:grpSpPr>
            <a:xfrm>
              <a:off x="1042252" y="2411276"/>
              <a:ext cx="1838411" cy="688473"/>
              <a:chOff x="5835762" y="906089"/>
              <a:chExt cx="1838411" cy="688473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 rot="10800000" flipV="1">
                <a:off x="6091033" y="1066109"/>
                <a:ext cx="1392072" cy="0"/>
              </a:xfrm>
              <a:prstGeom prst="line">
                <a:avLst/>
              </a:prstGeom>
              <a:ln w="889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Oval 65"/>
              <p:cNvSpPr/>
              <p:nvPr/>
            </p:nvSpPr>
            <p:spPr>
              <a:xfrm rot="10800000"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Oval 66"/>
              <p:cNvSpPr/>
              <p:nvPr/>
            </p:nvSpPr>
            <p:spPr>
              <a:xfrm rot="10800000">
                <a:off x="584537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5845373" y="91066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5835762" y="909260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5852396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6524588" y="1009786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endParaRPr lang="en-US" sz="3200" baseline="-25000" dirty="0"/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591623" y="2196568"/>
              <a:ext cx="2932737" cy="584776"/>
              <a:chOff x="643130" y="5427877"/>
              <a:chExt cx="2932737" cy="584776"/>
            </a:xfrm>
          </p:grpSpPr>
          <p:sp>
            <p:nvSpPr>
              <p:cNvPr id="76" name="TextBox 75"/>
              <p:cNvSpPr txBox="1"/>
              <p:nvPr/>
            </p:nvSpPr>
            <p:spPr>
              <a:xfrm>
                <a:off x="643130" y="542787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2924615" y="542787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2</a:t>
                </a:r>
              </a:p>
            </p:txBody>
          </p:sp>
        </p:grpSp>
      </p:grpSp>
      <p:sp>
        <p:nvSpPr>
          <p:cNvPr id="78" name="TextBox 77"/>
          <p:cNvSpPr txBox="1"/>
          <p:nvPr/>
        </p:nvSpPr>
        <p:spPr>
          <a:xfrm>
            <a:off x="448285" y="1012425"/>
            <a:ext cx="82773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0-simplex = vertex </a:t>
            </a:r>
            <a:r>
              <a:rPr lang="en-US" sz="3200" dirty="0" smtClean="0">
                <a:solidFill>
                  <a:srgbClr val="000000"/>
                </a:solidFill>
              </a:rPr>
              <a:t>= v</a:t>
            </a:r>
            <a:endParaRPr lang="en-US" sz="3200" baseline="-25000" dirty="0">
              <a:solidFill>
                <a:srgbClr val="00000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4646703" y="1229744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3" name="Group 52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54" name="Rectangle 53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8" name="Rectangle 57"/>
          <p:cNvSpPr/>
          <p:nvPr/>
        </p:nvSpPr>
        <p:spPr>
          <a:xfrm>
            <a:off x="20817" y="-2535"/>
            <a:ext cx="9144000" cy="104241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Building blocks for a simplicial complex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9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sosceles Triangle 100"/>
          <p:cNvSpPr/>
          <p:nvPr/>
        </p:nvSpPr>
        <p:spPr>
          <a:xfrm rot="10800000">
            <a:off x="1176087" y="5765765"/>
            <a:ext cx="1600200" cy="1385316"/>
          </a:xfrm>
          <a:prstGeom prst="triangl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8285" y="3750477"/>
            <a:ext cx="8277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2-simplex = triangle </a:t>
            </a:r>
            <a:r>
              <a:rPr lang="en-US" sz="3200" dirty="0">
                <a:solidFill>
                  <a:srgbClr val="000000"/>
                </a:solidFill>
              </a:rPr>
              <a:t>= </a:t>
            </a:r>
            <a:r>
              <a:rPr lang="en-US" sz="3200" dirty="0" smtClean="0">
                <a:solidFill>
                  <a:srgbClr val="000000"/>
                </a:solidFill>
              </a:rPr>
              <a:t>{v</a:t>
            </a:r>
            <a:r>
              <a:rPr lang="en-US" sz="3200" baseline="-25000" dirty="0" smtClean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>
                <a:solidFill>
                  <a:srgbClr val="000000"/>
                </a:solidFill>
              </a:rPr>
              <a:t>2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 smtClean="0">
                <a:solidFill>
                  <a:srgbClr val="000000"/>
                </a:solidFill>
              </a:rPr>
              <a:t>3</a:t>
            </a:r>
            <a:r>
              <a:rPr lang="en-US" sz="3200" dirty="0">
                <a:solidFill>
                  <a:srgbClr val="000000"/>
                </a:solidFill>
              </a:rPr>
              <a:t>}</a:t>
            </a:r>
            <a:endParaRPr lang="en-US" sz="3200" baseline="-250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48285" y="1813359"/>
            <a:ext cx="8277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1</a:t>
            </a:r>
            <a:r>
              <a:rPr lang="en-US" sz="3200" b="1" dirty="0" smtClean="0">
                <a:solidFill>
                  <a:srgbClr val="000000"/>
                </a:solidFill>
              </a:rPr>
              <a:t>-simplex = edge </a:t>
            </a:r>
            <a:r>
              <a:rPr lang="en-US" sz="3200" dirty="0">
                <a:solidFill>
                  <a:srgbClr val="000000"/>
                </a:solidFill>
              </a:rPr>
              <a:t>= </a:t>
            </a:r>
            <a:r>
              <a:rPr lang="en-US" sz="3200" dirty="0" smtClean="0">
                <a:solidFill>
                  <a:srgbClr val="000000"/>
                </a:solidFill>
              </a:rPr>
              <a:t>{v</a:t>
            </a:r>
            <a:r>
              <a:rPr lang="en-US" sz="3200" baseline="-25000" dirty="0" smtClean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 smtClean="0">
                <a:solidFill>
                  <a:srgbClr val="000000"/>
                </a:solidFill>
              </a:rPr>
              <a:t>2</a:t>
            </a:r>
            <a:r>
              <a:rPr lang="en-US" sz="3200" dirty="0">
                <a:solidFill>
                  <a:srgbClr val="000000"/>
                </a:solidFill>
              </a:rPr>
              <a:t>}</a:t>
            </a:r>
            <a:endParaRPr lang="en-US" sz="3200" baseline="-250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 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48285" y="1012425"/>
            <a:ext cx="82773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0-simplex = vertex </a:t>
            </a:r>
            <a:r>
              <a:rPr lang="en-US" sz="3200" dirty="0" smtClean="0">
                <a:solidFill>
                  <a:srgbClr val="000000"/>
                </a:solidFill>
              </a:rPr>
              <a:t>= v</a:t>
            </a:r>
            <a:endParaRPr lang="en-US" sz="3200" baseline="-25000" dirty="0">
              <a:solidFill>
                <a:srgbClr val="000000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54" name="Rectangle 53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8" name="Rectangle 57"/>
          <p:cNvSpPr/>
          <p:nvPr/>
        </p:nvSpPr>
        <p:spPr>
          <a:xfrm>
            <a:off x="20817" y="-2535"/>
            <a:ext cx="9144000" cy="104241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Building blocks for a simplicial complex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9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963" y="-2535"/>
            <a:ext cx="9171780" cy="6862763"/>
            <a:chOff x="-6963" y="-2535"/>
            <a:chExt cx="9171780" cy="6862763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4" name="Group 3"/>
            <p:cNvGrpSpPr/>
            <p:nvPr/>
          </p:nvGrpSpPr>
          <p:grpSpPr>
            <a:xfrm>
              <a:off x="-6963" y="-1"/>
              <a:ext cx="9171780" cy="6860229"/>
              <a:chOff x="-6963" y="-1"/>
              <a:chExt cx="9171780" cy="6860229"/>
            </a:xfrm>
            <a:grpFill/>
          </p:grpSpPr>
          <p:sp>
            <p:nvSpPr>
              <p:cNvPr id="5" name="Rectangle 4"/>
              <p:cNvSpPr/>
              <p:nvPr/>
            </p:nvSpPr>
            <p:spPr>
              <a:xfrm>
                <a:off x="0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976879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3854" y="-1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-6963" y="6677348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0817" y="-2535"/>
              <a:ext cx="9144000" cy="104241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42095" y="39706"/>
            <a:ext cx="8193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Comic Sans MS"/>
                <a:cs typeface="Comic Sans MS"/>
              </a:rPr>
              <a:t>Objects  = generators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3450" y="1672872"/>
            <a:ext cx="7868136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Generators  =  X  =  { </a:t>
            </a:r>
            <a:r>
              <a:rPr lang="en-US" sz="3200" dirty="0" err="1" smtClean="0"/>
              <a:t>x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a</a:t>
            </a:r>
            <a:r>
              <a:rPr lang="en-US" sz="3200" dirty="0" smtClean="0"/>
              <a:t>  |  </a:t>
            </a:r>
            <a:r>
              <a:rPr lang="en-US" sz="3200" dirty="0">
                <a:latin typeface="Symbol" charset="2"/>
                <a:cs typeface="Symbol" charset="2"/>
              </a:rPr>
              <a:t>a</a:t>
            </a:r>
            <a:r>
              <a:rPr lang="en-US" sz="3200" dirty="0" smtClean="0"/>
              <a:t> in A }</a:t>
            </a:r>
          </a:p>
          <a:p>
            <a:endParaRPr lang="en-US" sz="3200" dirty="0" smtClean="0"/>
          </a:p>
          <a:p>
            <a:r>
              <a:rPr lang="en-US" sz="3200" dirty="0" smtClean="0"/>
              <a:t>Let </a:t>
            </a:r>
            <a:r>
              <a:rPr lang="en-US" sz="3200" b="1" dirty="0" smtClean="0"/>
              <a:t>R</a:t>
            </a:r>
            <a:r>
              <a:rPr lang="en-US" sz="3200" dirty="0" smtClean="0"/>
              <a:t> be a ring (or field)</a:t>
            </a:r>
            <a:endParaRPr lang="en-US" sz="3200" dirty="0"/>
          </a:p>
          <a:p>
            <a:endParaRPr lang="en-US" sz="3200" dirty="0" smtClean="0"/>
          </a:p>
          <a:p>
            <a:endParaRPr lang="en-US" sz="800" dirty="0"/>
          </a:p>
          <a:p>
            <a:pPr algn="ctr">
              <a:lnSpc>
                <a:spcPct val="50000"/>
              </a:lnSpc>
            </a:pPr>
            <a:r>
              <a:rPr lang="en-US" sz="3200" b="1" dirty="0" smtClean="0"/>
              <a:t>R</a:t>
            </a:r>
            <a:r>
              <a:rPr lang="en-US" sz="3200" dirty="0" smtClean="0"/>
              <a:t>[X]  =  { n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</a:t>
            </a:r>
            <a:r>
              <a:rPr lang="en-US" sz="3200" dirty="0"/>
              <a:t>+ </a:t>
            </a:r>
            <a:r>
              <a:rPr lang="en-US" sz="3200" dirty="0" smtClean="0"/>
              <a:t>n</a:t>
            </a:r>
            <a:r>
              <a:rPr lang="en-US" sz="3200" baseline="-25000" dirty="0" smtClean="0"/>
              <a:t>2</a:t>
            </a:r>
            <a:r>
              <a:rPr lang="en-US" sz="3200" dirty="0"/>
              <a:t>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</a:t>
            </a:r>
            <a:r>
              <a:rPr lang="en-US" sz="3200" dirty="0"/>
              <a:t>+ … + </a:t>
            </a:r>
            <a:r>
              <a:rPr lang="en-US" sz="3200" dirty="0" err="1" smtClean="0"/>
              <a:t>n</a:t>
            </a:r>
            <a:r>
              <a:rPr lang="en-US" sz="3200" baseline="-25000" dirty="0" err="1" smtClean="0"/>
              <a:t>k</a:t>
            </a:r>
            <a:r>
              <a:rPr lang="en-US" sz="3200" dirty="0" err="1" smtClean="0"/>
              <a:t>x</a:t>
            </a:r>
            <a:r>
              <a:rPr lang="en-US" sz="3200" baseline="-25000" dirty="0" err="1" smtClean="0"/>
              <a:t>k</a:t>
            </a:r>
            <a:r>
              <a:rPr lang="en-US" sz="3200" baseline="-25000" dirty="0"/>
              <a:t> </a:t>
            </a:r>
            <a:r>
              <a:rPr lang="en-US" sz="3200" dirty="0" smtClean="0"/>
              <a:t> : </a:t>
            </a:r>
            <a:r>
              <a:rPr lang="en-US" sz="3200" dirty="0"/>
              <a:t>x</a:t>
            </a:r>
            <a:r>
              <a:rPr lang="en-US" sz="3200" baseline="-25000" dirty="0" smtClean="0"/>
              <a:t>i</a:t>
            </a:r>
            <a:r>
              <a:rPr lang="en-US" sz="3200" dirty="0" smtClean="0"/>
              <a:t> in </a:t>
            </a:r>
            <a:r>
              <a:rPr lang="en-US" sz="3200" b="1" dirty="0" smtClean="0"/>
              <a:t>R</a:t>
            </a:r>
            <a:r>
              <a:rPr lang="en-US" sz="3200" dirty="0" smtClean="0"/>
              <a:t> }</a:t>
            </a:r>
          </a:p>
          <a:p>
            <a:pPr algn="ctr">
              <a:lnSpc>
                <a:spcPct val="50000"/>
              </a:lnSpc>
            </a:pPr>
            <a:endParaRPr lang="en-US" sz="3200" baseline="-25000" dirty="0"/>
          </a:p>
          <a:p>
            <a:pPr algn="ctr">
              <a:lnSpc>
                <a:spcPct val="50000"/>
              </a:lnSpc>
            </a:pPr>
            <a:endParaRPr lang="en-US" sz="3200" baseline="-25000" dirty="0" smtClean="0"/>
          </a:p>
          <a:p>
            <a:pPr algn="ctr">
              <a:lnSpc>
                <a:spcPct val="50000"/>
              </a:lnSpc>
            </a:pPr>
            <a:endParaRPr lang="en-US" sz="3200" baseline="-25000" dirty="0"/>
          </a:p>
          <a:p>
            <a:pPr algn="ctr">
              <a:lnSpc>
                <a:spcPct val="50000"/>
              </a:lnSpc>
            </a:pPr>
            <a:endParaRPr lang="en-US" sz="3200" baseline="-25000" dirty="0" smtClean="0"/>
          </a:p>
          <a:p>
            <a:endParaRPr lang="en-US" sz="800" dirty="0"/>
          </a:p>
          <a:p>
            <a:pPr algn="ctr">
              <a:lnSpc>
                <a:spcPct val="50000"/>
              </a:lnSpc>
            </a:pPr>
            <a:endParaRPr lang="en-US" sz="3200" dirty="0" smtClean="0"/>
          </a:p>
          <a:p>
            <a:pPr algn="ctr">
              <a:lnSpc>
                <a:spcPct val="50000"/>
              </a:lnSpc>
            </a:pPr>
            <a:r>
              <a:rPr lang="en-US" sz="3200" dirty="0" smtClean="0"/>
              <a:t>Ex:  </a:t>
            </a:r>
            <a:r>
              <a:rPr lang="en-US" sz="3200" b="1" dirty="0" smtClean="0"/>
              <a:t>Z</a:t>
            </a:r>
            <a:r>
              <a:rPr lang="en-US" sz="3200" b="1" baseline="-25000" dirty="0" smtClean="0"/>
              <a:t>2</a:t>
            </a:r>
            <a:r>
              <a:rPr lang="en-US" sz="3200" dirty="0" smtClean="0"/>
              <a:t>[X]  </a:t>
            </a:r>
            <a:r>
              <a:rPr lang="en-US" sz="3200" dirty="0"/>
              <a:t>=  { n</a:t>
            </a:r>
            <a:r>
              <a:rPr lang="en-US" sz="3200" baseline="-25000" dirty="0"/>
              <a:t>1</a:t>
            </a:r>
            <a:r>
              <a:rPr lang="en-US" sz="3200" dirty="0"/>
              <a:t>x</a:t>
            </a:r>
            <a:r>
              <a:rPr lang="en-US" sz="3200" baseline="-25000" dirty="0"/>
              <a:t>1</a:t>
            </a:r>
            <a:r>
              <a:rPr lang="en-US" sz="3200" dirty="0"/>
              <a:t> </a:t>
            </a:r>
            <a:r>
              <a:rPr lang="en-US" sz="3200" dirty="0" smtClean="0"/>
              <a:t>+ n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</a:t>
            </a:r>
            <a:r>
              <a:rPr lang="en-US" sz="3200" dirty="0"/>
              <a:t>+ … + </a:t>
            </a:r>
            <a:r>
              <a:rPr lang="en-US" sz="3200" dirty="0" err="1"/>
              <a:t>n</a:t>
            </a:r>
            <a:r>
              <a:rPr lang="en-US" sz="3200" baseline="-25000" dirty="0" err="1"/>
              <a:t>k</a:t>
            </a:r>
            <a:r>
              <a:rPr lang="en-US" sz="3200" dirty="0" err="1"/>
              <a:t>x</a:t>
            </a:r>
            <a:r>
              <a:rPr lang="en-US" sz="3200" baseline="-25000" dirty="0" err="1"/>
              <a:t>k</a:t>
            </a:r>
            <a:r>
              <a:rPr lang="en-US" sz="3200" baseline="-25000" dirty="0"/>
              <a:t> </a:t>
            </a:r>
            <a:r>
              <a:rPr lang="en-US" sz="3200" dirty="0"/>
              <a:t> : x</a:t>
            </a:r>
            <a:r>
              <a:rPr lang="en-US" sz="3200" baseline="-25000" dirty="0"/>
              <a:t>i</a:t>
            </a:r>
            <a:r>
              <a:rPr lang="en-US" sz="3200" dirty="0"/>
              <a:t> in </a:t>
            </a:r>
            <a:r>
              <a:rPr lang="en-US" sz="3200" b="1" dirty="0" smtClean="0"/>
              <a:t>Z</a:t>
            </a:r>
            <a:r>
              <a:rPr lang="en-US" sz="3200" b="1" baseline="-25000" dirty="0" smtClean="0"/>
              <a:t>2</a:t>
            </a:r>
            <a:r>
              <a:rPr lang="en-US" sz="3200" dirty="0" smtClean="0"/>
              <a:t> </a:t>
            </a:r>
            <a:r>
              <a:rPr lang="en-US" sz="3200" dirty="0"/>
              <a:t>}</a:t>
            </a:r>
            <a:endParaRPr lang="en-US" sz="3200" baseline="-25000" dirty="0"/>
          </a:p>
          <a:p>
            <a:pPr algn="ctr">
              <a:lnSpc>
                <a:spcPct val="50000"/>
              </a:lnSpc>
            </a:pPr>
            <a:endParaRPr lang="en-US" sz="3200" baseline="-25000" dirty="0"/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33425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333" y="198480"/>
            <a:ext cx="9160934" cy="781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 free vector space over the field </a:t>
            </a:r>
            <a:r>
              <a:rPr lang="en-US" sz="3200" b="1" dirty="0"/>
              <a:t>F</a:t>
            </a:r>
            <a:r>
              <a:rPr lang="en-US" sz="3200" dirty="0"/>
              <a:t> generated by the elements  x</a:t>
            </a:r>
            <a:r>
              <a:rPr lang="en-US" sz="3200" baseline="-25000" dirty="0"/>
              <a:t>1</a:t>
            </a:r>
            <a:r>
              <a:rPr lang="en-US" sz="3200" dirty="0"/>
              <a:t>, x</a:t>
            </a:r>
            <a:r>
              <a:rPr lang="en-US" sz="3200" baseline="-25000" dirty="0"/>
              <a:t>2</a:t>
            </a:r>
            <a:r>
              <a:rPr lang="en-US" sz="3200" dirty="0"/>
              <a:t>, …, x</a:t>
            </a:r>
            <a:r>
              <a:rPr lang="en-US" sz="3200" baseline="-25000" dirty="0"/>
              <a:t>k</a:t>
            </a:r>
            <a:r>
              <a:rPr lang="en-US" sz="3200" dirty="0"/>
              <a:t> consists of all elements of the </a:t>
            </a:r>
          </a:p>
          <a:p>
            <a:r>
              <a:rPr lang="en-US" sz="3200" dirty="0"/>
              <a:t>form</a:t>
            </a:r>
            <a:endParaRPr lang="en-US" sz="800" dirty="0"/>
          </a:p>
          <a:p>
            <a:pPr algn="ctr">
              <a:lnSpc>
                <a:spcPct val="50000"/>
              </a:lnSpc>
            </a:pPr>
            <a:r>
              <a:rPr lang="en-US" sz="3200" dirty="0"/>
              <a:t>n</a:t>
            </a:r>
            <a:r>
              <a:rPr lang="en-US" sz="3200" baseline="-25000" dirty="0"/>
              <a:t>1</a:t>
            </a:r>
            <a:r>
              <a:rPr lang="en-US" sz="3200" dirty="0"/>
              <a:t>x</a:t>
            </a:r>
            <a:r>
              <a:rPr lang="en-US" sz="3200" baseline="-25000" dirty="0"/>
              <a:t>1</a:t>
            </a:r>
            <a:r>
              <a:rPr lang="en-US" sz="3200" dirty="0"/>
              <a:t> + n</a:t>
            </a:r>
            <a:r>
              <a:rPr lang="en-US" sz="3200" baseline="-25000" dirty="0"/>
              <a:t>2</a:t>
            </a:r>
            <a:r>
              <a:rPr lang="en-US" sz="3200" dirty="0"/>
              <a:t>x</a:t>
            </a:r>
            <a:r>
              <a:rPr lang="en-US" sz="3200" baseline="-25000" dirty="0"/>
              <a:t>2</a:t>
            </a:r>
            <a:r>
              <a:rPr lang="en-US" sz="3200" dirty="0"/>
              <a:t> + … + n</a:t>
            </a:r>
            <a:r>
              <a:rPr lang="en-US" sz="3200" baseline="-25000" dirty="0"/>
              <a:t>k</a:t>
            </a:r>
            <a:r>
              <a:rPr lang="en-US" sz="3200" dirty="0"/>
              <a:t>x</a:t>
            </a:r>
            <a:r>
              <a:rPr lang="en-US" sz="3200" baseline="-25000" dirty="0"/>
              <a:t>k</a:t>
            </a:r>
          </a:p>
          <a:p>
            <a:pPr>
              <a:lnSpc>
                <a:spcPct val="80000"/>
              </a:lnSpc>
            </a:pPr>
            <a:endParaRPr lang="en-US" sz="800" baseline="-25000" dirty="0"/>
          </a:p>
          <a:p>
            <a:pPr>
              <a:lnSpc>
                <a:spcPct val="80000"/>
              </a:lnSpc>
            </a:pPr>
            <a:r>
              <a:rPr lang="en-US" sz="3200" dirty="0"/>
              <a:t>where n</a:t>
            </a:r>
            <a:r>
              <a:rPr lang="en-US" sz="3200" baseline="-25000" dirty="0"/>
              <a:t>i</a:t>
            </a:r>
            <a:r>
              <a:rPr lang="en-US" sz="3200" dirty="0"/>
              <a:t> in </a:t>
            </a:r>
            <a:r>
              <a:rPr lang="en-US" sz="3200" b="1" dirty="0"/>
              <a:t>F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 smtClean="0"/>
              <a:t>Examples of a field:  </a:t>
            </a:r>
            <a:r>
              <a:rPr lang="en-US" sz="3200" b="1" dirty="0" smtClean="0"/>
              <a:t>R</a:t>
            </a:r>
            <a:r>
              <a:rPr lang="en-US" sz="3200" dirty="0" smtClean="0"/>
              <a:t> = set of real numbers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						  </a:t>
            </a:r>
            <a:r>
              <a:rPr lang="en-US" sz="3200" b="1" dirty="0" smtClean="0"/>
              <a:t>Q</a:t>
            </a:r>
            <a:r>
              <a:rPr lang="en-US" sz="3200" dirty="0" smtClean="0"/>
              <a:t> = set of rational numbers</a:t>
            </a:r>
          </a:p>
          <a:p>
            <a:r>
              <a:rPr lang="en-US" sz="3200" b="1" dirty="0" smtClean="0"/>
              <a:t>							 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</a:rPr>
              <a:t>Z</a:t>
            </a:r>
            <a:r>
              <a:rPr lang="en-US" sz="3200" b="1" baseline="-25000" dirty="0" smtClean="0">
                <a:solidFill>
                  <a:srgbClr val="000000"/>
                </a:solidFill>
              </a:rPr>
              <a:t>2</a:t>
            </a:r>
            <a:r>
              <a:rPr lang="en-US" sz="3200" dirty="0" smtClean="0">
                <a:solidFill>
                  <a:srgbClr val="000000"/>
                </a:solidFill>
              </a:rPr>
              <a:t> = {0, 1} </a:t>
            </a:r>
          </a:p>
          <a:p>
            <a:r>
              <a:rPr lang="en-US" sz="3200" dirty="0" smtClean="0"/>
              <a:t>Addition:</a:t>
            </a:r>
          </a:p>
          <a:p>
            <a:endParaRPr lang="en-US" sz="800" dirty="0"/>
          </a:p>
          <a:p>
            <a:r>
              <a:rPr lang="en-US" sz="3200" dirty="0" smtClean="0"/>
              <a:t>(n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</a:t>
            </a:r>
            <a:r>
              <a:rPr lang="en-US" sz="3200" dirty="0"/>
              <a:t>+ n</a:t>
            </a:r>
            <a:r>
              <a:rPr lang="en-US" sz="3200" baseline="-25000" dirty="0"/>
              <a:t>2</a:t>
            </a:r>
            <a:r>
              <a:rPr lang="en-US" sz="3200" dirty="0"/>
              <a:t>x</a:t>
            </a:r>
            <a:r>
              <a:rPr lang="en-US" sz="3200" baseline="-25000" dirty="0"/>
              <a:t>2</a:t>
            </a:r>
            <a:r>
              <a:rPr lang="en-US" sz="3200" dirty="0"/>
              <a:t> + … + </a:t>
            </a:r>
            <a:r>
              <a:rPr lang="en-US" sz="3200" dirty="0" smtClean="0"/>
              <a:t>n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) + (m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</a:t>
            </a:r>
            <a:r>
              <a:rPr lang="en-US" sz="3200" dirty="0"/>
              <a:t>+ </a:t>
            </a:r>
            <a:r>
              <a:rPr lang="en-US" sz="3200" dirty="0" smtClean="0"/>
              <a:t>m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</a:t>
            </a:r>
            <a:r>
              <a:rPr lang="en-US" sz="3200" dirty="0"/>
              <a:t>+ … + m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 </a:t>
            </a:r>
            <a:endParaRPr lang="en-US" sz="800" baseline="-25000" dirty="0"/>
          </a:p>
          <a:p>
            <a:pPr algn="ctr"/>
            <a:r>
              <a:rPr lang="en-US" sz="3200" dirty="0" smtClean="0"/>
              <a:t>= (n</a:t>
            </a:r>
            <a:r>
              <a:rPr lang="en-US" sz="3200" baseline="-25000" dirty="0" smtClean="0"/>
              <a:t>1 </a:t>
            </a:r>
            <a:r>
              <a:rPr lang="en-US" sz="3200" dirty="0" smtClean="0"/>
              <a:t>+ m</a:t>
            </a:r>
            <a:r>
              <a:rPr lang="en-US" sz="3200" baseline="-25000" dirty="0"/>
              <a:t>1</a:t>
            </a:r>
            <a:r>
              <a:rPr lang="en-US" sz="3200" dirty="0" smtClean="0"/>
              <a:t>)</a:t>
            </a:r>
            <a:r>
              <a:rPr lang="en-US" sz="3200" baseline="-25000" dirty="0" smtClean="0"/>
              <a:t> 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</a:t>
            </a:r>
            <a:r>
              <a:rPr lang="en-US" sz="3200" dirty="0"/>
              <a:t>+ </a:t>
            </a:r>
            <a:r>
              <a:rPr lang="en-US" sz="3200" dirty="0" smtClean="0"/>
              <a:t>(n</a:t>
            </a:r>
            <a:r>
              <a:rPr lang="en-US" sz="3200" baseline="-25000" dirty="0" smtClean="0"/>
              <a:t>2 </a:t>
            </a:r>
            <a:r>
              <a:rPr lang="en-US" sz="3200" dirty="0" smtClean="0"/>
              <a:t>+ m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)x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</a:t>
            </a:r>
            <a:r>
              <a:rPr lang="en-US" sz="3200" dirty="0"/>
              <a:t>+ … + </a:t>
            </a:r>
            <a:r>
              <a:rPr lang="en-US" sz="3200" dirty="0" smtClean="0"/>
              <a:t>(n</a:t>
            </a:r>
            <a:r>
              <a:rPr lang="en-US" sz="3200" baseline="-25000" dirty="0" smtClean="0"/>
              <a:t>k</a:t>
            </a:r>
            <a:r>
              <a:rPr lang="en-US" sz="3200" baseline="-25000" dirty="0"/>
              <a:t> </a:t>
            </a:r>
            <a:r>
              <a:rPr lang="en-US" sz="3200" dirty="0"/>
              <a:t>+ </a:t>
            </a:r>
            <a:r>
              <a:rPr lang="en-US" sz="3200" dirty="0" smtClean="0"/>
              <a:t>m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)x</a:t>
            </a:r>
            <a:r>
              <a:rPr lang="en-US" sz="3200" baseline="-25000" dirty="0" smtClean="0"/>
              <a:t>k</a:t>
            </a:r>
            <a:endParaRPr lang="en-US" sz="3200" baseline="-250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9" name="Rectangle 8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2740783" y="6520364"/>
            <a:ext cx="6525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Slide from preparatory lecture </a:t>
            </a:r>
            <a:r>
              <a:rPr lang="en-US" dirty="0">
                <a:solidFill>
                  <a:srgbClr val="0000FF"/>
                </a:solidFill>
              </a:rPr>
              <a:t>4:  Addition (and free vector spaces)</a:t>
            </a:r>
          </a:p>
        </p:txBody>
      </p:sp>
    </p:spTree>
    <p:extLst>
      <p:ext uri="{BB962C8B-B14F-4D97-AF65-F5344CB8AC3E}">
        <p14:creationId xmlns:p14="http://schemas.microsoft.com/office/powerpoint/2010/main" val="398103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333" y="185439"/>
            <a:ext cx="9160934" cy="7938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 free vector space over the field </a:t>
            </a:r>
            <a:r>
              <a:rPr lang="en-US" sz="3200" b="1" dirty="0"/>
              <a:t>F</a:t>
            </a:r>
            <a:r>
              <a:rPr lang="en-US" sz="3200" dirty="0"/>
              <a:t> generated by the elements  x</a:t>
            </a:r>
            <a:r>
              <a:rPr lang="en-US" sz="3200" baseline="-25000" dirty="0"/>
              <a:t>1</a:t>
            </a:r>
            <a:r>
              <a:rPr lang="en-US" sz="3200" dirty="0"/>
              <a:t>, x</a:t>
            </a:r>
            <a:r>
              <a:rPr lang="en-US" sz="3200" baseline="-25000" dirty="0"/>
              <a:t>2</a:t>
            </a:r>
            <a:r>
              <a:rPr lang="en-US" sz="3200" dirty="0"/>
              <a:t>, …, x</a:t>
            </a:r>
            <a:r>
              <a:rPr lang="en-US" sz="3200" baseline="-25000" dirty="0"/>
              <a:t>k</a:t>
            </a:r>
            <a:r>
              <a:rPr lang="en-US" sz="3200" dirty="0"/>
              <a:t> consists of all elements of the </a:t>
            </a:r>
          </a:p>
          <a:p>
            <a:r>
              <a:rPr lang="en-US" sz="3200" dirty="0"/>
              <a:t>form</a:t>
            </a:r>
            <a:endParaRPr lang="en-US" sz="800" dirty="0"/>
          </a:p>
          <a:p>
            <a:pPr algn="ctr">
              <a:lnSpc>
                <a:spcPct val="50000"/>
              </a:lnSpc>
            </a:pPr>
            <a:r>
              <a:rPr lang="en-US" sz="3200" dirty="0"/>
              <a:t>n</a:t>
            </a:r>
            <a:r>
              <a:rPr lang="en-US" sz="3200" baseline="-25000" dirty="0"/>
              <a:t>1</a:t>
            </a:r>
            <a:r>
              <a:rPr lang="en-US" sz="3200" dirty="0"/>
              <a:t>x</a:t>
            </a:r>
            <a:r>
              <a:rPr lang="en-US" sz="3200" baseline="-25000" dirty="0"/>
              <a:t>1</a:t>
            </a:r>
            <a:r>
              <a:rPr lang="en-US" sz="3200" dirty="0"/>
              <a:t> + n</a:t>
            </a:r>
            <a:r>
              <a:rPr lang="en-US" sz="3200" baseline="-25000" dirty="0"/>
              <a:t>2</a:t>
            </a:r>
            <a:r>
              <a:rPr lang="en-US" sz="3200" dirty="0"/>
              <a:t>x</a:t>
            </a:r>
            <a:r>
              <a:rPr lang="en-US" sz="3200" baseline="-25000" dirty="0"/>
              <a:t>2</a:t>
            </a:r>
            <a:r>
              <a:rPr lang="en-US" sz="3200" dirty="0"/>
              <a:t> + … + n</a:t>
            </a:r>
            <a:r>
              <a:rPr lang="en-US" sz="3200" baseline="-25000" dirty="0"/>
              <a:t>k</a:t>
            </a:r>
            <a:r>
              <a:rPr lang="en-US" sz="3200" dirty="0"/>
              <a:t>x</a:t>
            </a:r>
            <a:r>
              <a:rPr lang="en-US" sz="3200" baseline="-25000" dirty="0"/>
              <a:t>k</a:t>
            </a:r>
          </a:p>
          <a:p>
            <a:pPr>
              <a:lnSpc>
                <a:spcPct val="80000"/>
              </a:lnSpc>
            </a:pPr>
            <a:endParaRPr lang="en-US" sz="800" baseline="-25000" dirty="0"/>
          </a:p>
          <a:p>
            <a:pPr>
              <a:lnSpc>
                <a:spcPct val="80000"/>
              </a:lnSpc>
            </a:pPr>
            <a:r>
              <a:rPr lang="en-US" sz="3200" dirty="0"/>
              <a:t>where n</a:t>
            </a:r>
            <a:r>
              <a:rPr lang="en-US" sz="3200" baseline="-25000" dirty="0"/>
              <a:t>i</a:t>
            </a:r>
            <a:r>
              <a:rPr lang="en-US" sz="3200" dirty="0"/>
              <a:t> in </a:t>
            </a:r>
            <a:r>
              <a:rPr lang="en-US" sz="3200" b="1" dirty="0"/>
              <a:t>F</a:t>
            </a:r>
            <a:r>
              <a:rPr lang="en-US" sz="3200" dirty="0"/>
              <a:t>.</a:t>
            </a:r>
          </a:p>
          <a:p>
            <a:endParaRPr lang="en-US" sz="1600" dirty="0"/>
          </a:p>
          <a:p>
            <a:r>
              <a:rPr lang="en-US" sz="3200" dirty="0" smtClean="0"/>
              <a:t>Examples of a field:  </a:t>
            </a:r>
          </a:p>
          <a:p>
            <a:endParaRPr lang="en-US" sz="1600" b="1" dirty="0"/>
          </a:p>
          <a:p>
            <a:r>
              <a:rPr lang="en-US" sz="3200" b="1" dirty="0" smtClean="0"/>
              <a:t>R</a:t>
            </a:r>
            <a:r>
              <a:rPr lang="en-US" sz="3200" dirty="0" smtClean="0"/>
              <a:t> = set of real numbers:</a:t>
            </a:r>
          </a:p>
          <a:p>
            <a:pPr algn="ctr"/>
            <a:r>
              <a:rPr lang="en-US" sz="3200" dirty="0" smtClean="0"/>
              <a:t>πx + √2 y + 3z  is in  </a:t>
            </a:r>
            <a:r>
              <a:rPr lang="en-US" sz="3200" b="1" dirty="0" smtClean="0"/>
              <a:t>R</a:t>
            </a:r>
            <a:r>
              <a:rPr lang="en-US" sz="3200" dirty="0" smtClean="0"/>
              <a:t>[x, y, z]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						  </a:t>
            </a:r>
          </a:p>
          <a:p>
            <a:r>
              <a:rPr lang="en-US" sz="3200" b="1" dirty="0" smtClean="0"/>
              <a:t>Q</a:t>
            </a:r>
            <a:r>
              <a:rPr lang="en-US" sz="3200" dirty="0" smtClean="0"/>
              <a:t> = set of rational numbers (i.e. fractions):</a:t>
            </a:r>
          </a:p>
          <a:p>
            <a:pPr algn="ctr"/>
            <a:r>
              <a:rPr lang="en-US" sz="3200" dirty="0" smtClean="0"/>
              <a:t>(½)x + 4y is in  </a:t>
            </a:r>
            <a:r>
              <a:rPr lang="en-US" sz="3200" b="1" dirty="0" smtClean="0"/>
              <a:t>Q</a:t>
            </a:r>
            <a:r>
              <a:rPr lang="en-US" sz="3200" dirty="0" smtClean="0"/>
              <a:t>[x, y]</a:t>
            </a:r>
          </a:p>
          <a:p>
            <a:endParaRPr lang="en-US" sz="2400" b="1" dirty="0"/>
          </a:p>
          <a:p>
            <a:r>
              <a:rPr lang="en-US" sz="3200" b="1" dirty="0" smtClean="0">
                <a:solidFill>
                  <a:srgbClr val="000090"/>
                </a:solidFill>
              </a:rPr>
              <a:t>Z</a:t>
            </a:r>
            <a:r>
              <a:rPr lang="en-US" sz="3200" b="1" baseline="-25000" dirty="0" smtClean="0">
                <a:solidFill>
                  <a:srgbClr val="000090"/>
                </a:solidFill>
              </a:rPr>
              <a:t>2</a:t>
            </a:r>
            <a:r>
              <a:rPr lang="en-US" sz="3200" dirty="0" smtClean="0">
                <a:solidFill>
                  <a:srgbClr val="000090"/>
                </a:solidFill>
              </a:rPr>
              <a:t> = {0, 1}:    0x + 1y + 1w + 0z  is in  </a:t>
            </a:r>
            <a:r>
              <a:rPr lang="en-US" sz="3200" b="1" dirty="0" smtClean="0">
                <a:solidFill>
                  <a:srgbClr val="000090"/>
                </a:solidFill>
              </a:rPr>
              <a:t>Z</a:t>
            </a:r>
            <a:r>
              <a:rPr lang="en-US" sz="3200" b="1" baseline="-25000" dirty="0" smtClean="0">
                <a:solidFill>
                  <a:srgbClr val="000090"/>
                </a:solidFill>
              </a:rPr>
              <a:t>2</a:t>
            </a:r>
            <a:r>
              <a:rPr lang="en-US" sz="3200" dirty="0" smtClean="0">
                <a:solidFill>
                  <a:srgbClr val="000090"/>
                </a:solidFill>
              </a:rPr>
              <a:t>[x, y, z, w] </a:t>
            </a:r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3392424" y="3952260"/>
            <a:ext cx="263144" cy="91440"/>
            <a:chOff x="3392424" y="4187952"/>
            <a:chExt cx="263144" cy="914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3401568" y="4197096"/>
              <a:ext cx="254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3392424" y="4187952"/>
              <a:ext cx="27432" cy="9144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2740783" y="6520364"/>
            <a:ext cx="6525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Slide from preparatory lecture </a:t>
            </a:r>
            <a:r>
              <a:rPr lang="en-US" dirty="0">
                <a:solidFill>
                  <a:srgbClr val="0000FF"/>
                </a:solidFill>
              </a:rPr>
              <a:t>4:  Addition (and free vector spaces)</a:t>
            </a:r>
          </a:p>
        </p:txBody>
      </p:sp>
    </p:spTree>
    <p:extLst>
      <p:ext uri="{BB962C8B-B14F-4D97-AF65-F5344CB8AC3E}">
        <p14:creationId xmlns:p14="http://schemas.microsoft.com/office/powerpoint/2010/main" val="15556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32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/>
      </a:spPr>
      <a:bodyPr rtlCol="0" anchor="ctr"/>
      <a:lstStyle>
        <a:defPPr algn="ctr">
          <a:defRPr sz="4800" dirty="0" smtClean="0">
            <a:solidFill>
              <a:prstClr val="black"/>
            </a:solidFill>
            <a:latin typeface="Calibri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Couture.thmx</Template>
  <TotalTime>4004</TotalTime>
  <Words>2562</Words>
  <Application>Microsoft Office PowerPoint</Application>
  <PresentationFormat>On-screen Show (4:3)</PresentationFormat>
  <Paragraphs>489</Paragraphs>
  <Slides>36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ＭＳ Ｐゴシック</vt:lpstr>
      <vt:lpstr>Arial</vt:lpstr>
      <vt:lpstr>Calibri</vt:lpstr>
      <vt:lpstr>Comic Sans MS</vt:lpstr>
      <vt:lpstr>Garamond</vt:lpstr>
      <vt:lpstr>msgothic</vt:lpstr>
      <vt:lpstr>Symbol</vt:lpstr>
      <vt:lpstr>Times New Roman</vt:lpstr>
      <vt:lpstr>Wingdings</vt:lpstr>
      <vt:lpstr>Office Theme</vt:lpstr>
      <vt:lpstr>Couture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I Darcy</dc:creator>
  <cp:keywords/>
  <dc:description/>
  <cp:lastModifiedBy>Darcy, Isabel K</cp:lastModifiedBy>
  <cp:revision>61</cp:revision>
  <dcterms:created xsi:type="dcterms:W3CDTF">2013-08-20T22:04:22Z</dcterms:created>
  <dcterms:modified xsi:type="dcterms:W3CDTF">2015-02-25T03:18:26Z</dcterms:modified>
  <cp:category/>
</cp:coreProperties>
</file>