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57" r:id="rId3"/>
    <p:sldId id="258" r:id="rId4"/>
    <p:sldId id="260" r:id="rId5"/>
    <p:sldId id="261" r:id="rId6"/>
    <p:sldId id="259" r:id="rId7"/>
    <p:sldId id="273" r:id="rId8"/>
    <p:sldId id="262" r:id="rId9"/>
    <p:sldId id="263" r:id="rId10"/>
    <p:sldId id="285" r:id="rId11"/>
    <p:sldId id="291" r:id="rId12"/>
    <p:sldId id="289" r:id="rId13"/>
    <p:sldId id="292" r:id="rId14"/>
    <p:sldId id="293" r:id="rId15"/>
    <p:sldId id="284" r:id="rId16"/>
    <p:sldId id="264" r:id="rId17"/>
    <p:sldId id="294" r:id="rId18"/>
    <p:sldId id="290" r:id="rId19"/>
    <p:sldId id="295" r:id="rId20"/>
    <p:sldId id="299" r:id="rId21"/>
    <p:sldId id="265" r:id="rId22"/>
    <p:sldId id="266" r:id="rId23"/>
    <p:sldId id="269" r:id="rId24"/>
    <p:sldId id="274" r:id="rId25"/>
    <p:sldId id="275" r:id="rId26"/>
    <p:sldId id="283" r:id="rId27"/>
    <p:sldId id="276" r:id="rId28"/>
    <p:sldId id="277" r:id="rId29"/>
    <p:sldId id="278" r:id="rId30"/>
    <p:sldId id="279" r:id="rId31"/>
    <p:sldId id="280" r:id="rId32"/>
    <p:sldId id="281" r:id="rId33"/>
    <p:sldId id="297" r:id="rId34"/>
    <p:sldId id="270" r:id="rId35"/>
    <p:sldId id="298" r:id="rId36"/>
    <p:sldId id="271" r:id="rId37"/>
    <p:sldId id="296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 snapToGrid="0">
      <p:cViewPr>
        <p:scale>
          <a:sx n="30" d="100"/>
          <a:sy n="30" d="100"/>
        </p:scale>
        <p:origin x="141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-13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23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20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0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7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7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5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8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72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5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0561B-C301-41DD-BDFD-48EBC0B97B79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386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0B41AB-D69E-4832-8916-8284DB4AA0F9}"/>
              </a:ext>
            </a:extLst>
          </p:cNvPr>
          <p:cNvSpPr/>
          <p:nvPr/>
        </p:nvSpPr>
        <p:spPr>
          <a:xfrm>
            <a:off x="198873" y="794868"/>
            <a:ext cx="86284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dirty="0"/>
              <a:t>Existence and </a:t>
            </a:r>
            <a:br>
              <a:rPr lang="fr-FR" sz="4000" dirty="0"/>
            </a:br>
            <a:r>
              <a:rPr lang="fr-FR" sz="4000" dirty="0" err="1"/>
              <a:t>Uniqueness</a:t>
            </a:r>
            <a:endParaRPr lang="fr-FR" sz="4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2733C8E-2E65-44A7-A037-D34EC60E0308}"/>
              </a:ext>
            </a:extLst>
          </p:cNvPr>
          <p:cNvGrpSpPr/>
          <p:nvPr/>
        </p:nvGrpSpPr>
        <p:grpSpPr>
          <a:xfrm>
            <a:off x="380489" y="5217187"/>
            <a:ext cx="7266105" cy="1569660"/>
            <a:chOff x="380489" y="5051488"/>
            <a:chExt cx="7266105" cy="156966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03EFB5C-9255-4699-972A-FCAA314F2293}"/>
                </a:ext>
              </a:extLst>
            </p:cNvPr>
            <p:cNvSpPr txBox="1"/>
            <p:nvPr/>
          </p:nvSpPr>
          <p:spPr>
            <a:xfrm>
              <a:off x="1902443" y="5051488"/>
              <a:ext cx="574415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92D050"/>
                  </a:solidFill>
                </a:rPr>
                <a:t>By Dr. Isabel Darcy, </a:t>
              </a:r>
            </a:p>
            <a:p>
              <a:r>
                <a:rPr lang="en-US" sz="3200" dirty="0">
                  <a:solidFill>
                    <a:srgbClr val="92D050"/>
                  </a:solidFill>
                </a:rPr>
                <a:t>Dept of Mathematics and AMCS, </a:t>
              </a:r>
            </a:p>
            <a:p>
              <a:r>
                <a:rPr lang="en-US" sz="3200" dirty="0">
                  <a:solidFill>
                    <a:srgbClr val="92D050"/>
                  </a:solidFill>
                </a:rPr>
                <a:t>University of Iowa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8C9010E-98A7-42FF-97D6-5DA146B09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489" y="5150518"/>
              <a:ext cx="137833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7162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A9860B-4ECC-47EB-9732-E6D909E9A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05" b="89302"/>
          <a:stretch/>
        </p:blipFill>
        <p:spPr>
          <a:xfrm>
            <a:off x="280852" y="0"/>
            <a:ext cx="7938116" cy="7336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CF5A32-1201-406E-9D12-B8F231375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6655"/>
            <a:ext cx="9144000" cy="163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60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A9860B-4ECC-47EB-9732-E6D909E9A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05" b="89302"/>
          <a:stretch/>
        </p:blipFill>
        <p:spPr>
          <a:xfrm>
            <a:off x="280852" y="0"/>
            <a:ext cx="7938116" cy="7336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955451-9BF4-4C2B-BF52-DB9CE0CF6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6091"/>
            <a:ext cx="9144000" cy="179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33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2E27F40-A28A-4273-AFE7-947A56814120}"/>
              </a:ext>
            </a:extLst>
          </p:cNvPr>
          <p:cNvGrpSpPr>
            <a:grpSpLocks noChangeAspect="1"/>
          </p:cNvGrpSpPr>
          <p:nvPr/>
        </p:nvGrpSpPr>
        <p:grpSpPr>
          <a:xfrm>
            <a:off x="1954536" y="779381"/>
            <a:ext cx="5234928" cy="5029200"/>
            <a:chOff x="1227377" y="349804"/>
            <a:chExt cx="6968188" cy="66943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35BB0F6-CFBA-4079-B740-F8562D002B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498" t="20045" b="25280"/>
            <a:stretch/>
          </p:blipFill>
          <p:spPr>
            <a:xfrm flipV="1">
              <a:off x="1227377" y="3294491"/>
              <a:ext cx="6968188" cy="3749654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5FCD2F1-79AA-4717-A324-685054F8CA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319" t="20045" b="25280"/>
            <a:stretch/>
          </p:blipFill>
          <p:spPr>
            <a:xfrm>
              <a:off x="1442168" y="349804"/>
              <a:ext cx="6753397" cy="374965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0170AA-E0A8-4193-AAE7-6D10473E89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319" t="64444" b="30222"/>
            <a:stretch/>
          </p:blipFill>
          <p:spPr>
            <a:xfrm flipV="1">
              <a:off x="1442168" y="3675926"/>
              <a:ext cx="6753397" cy="365760"/>
            </a:xfrm>
            <a:prstGeom prst="rect">
              <a:avLst/>
            </a:prstGeom>
            <a:effectLst>
              <a:reflection stA="7000" endPos="65000" dist="50800" dir="5400000" sy="-100000" algn="bl" rotWithShape="0"/>
            </a:effec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89BAFB1-9757-4F08-9493-FB6BBEA2D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048"/>
            <a:ext cx="9144000" cy="59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46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A9860B-4ECC-47EB-9732-E6D909E9A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05" b="89302"/>
          <a:stretch/>
        </p:blipFill>
        <p:spPr>
          <a:xfrm>
            <a:off x="280852" y="0"/>
            <a:ext cx="7938116" cy="7336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955451-9BF4-4C2B-BF52-DB9CE0CF6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6091"/>
            <a:ext cx="9144000" cy="179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97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2E27F40-A28A-4273-AFE7-947A56814120}"/>
              </a:ext>
            </a:extLst>
          </p:cNvPr>
          <p:cNvGrpSpPr>
            <a:grpSpLocks noChangeAspect="1"/>
          </p:cNvGrpSpPr>
          <p:nvPr/>
        </p:nvGrpSpPr>
        <p:grpSpPr>
          <a:xfrm>
            <a:off x="1954536" y="779381"/>
            <a:ext cx="5234928" cy="5029200"/>
            <a:chOff x="1227377" y="349804"/>
            <a:chExt cx="6968188" cy="66943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35BB0F6-CFBA-4079-B740-F8562D002B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498" t="20045" b="25280"/>
            <a:stretch/>
          </p:blipFill>
          <p:spPr>
            <a:xfrm flipV="1">
              <a:off x="1227377" y="3294491"/>
              <a:ext cx="6968188" cy="3749654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5FCD2F1-79AA-4717-A324-685054F8CA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319" t="20045" b="25280"/>
            <a:stretch/>
          </p:blipFill>
          <p:spPr>
            <a:xfrm>
              <a:off x="1442168" y="349804"/>
              <a:ext cx="6753397" cy="374965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0170AA-E0A8-4193-AAE7-6D10473E89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319" t="64444" b="30222"/>
            <a:stretch/>
          </p:blipFill>
          <p:spPr>
            <a:xfrm flipV="1">
              <a:off x="1442168" y="3675926"/>
              <a:ext cx="6753397" cy="365760"/>
            </a:xfrm>
            <a:prstGeom prst="rect">
              <a:avLst/>
            </a:prstGeom>
            <a:effectLst>
              <a:reflection stA="7000" endPos="65000" dist="50800" dir="5400000" sy="-100000" algn="bl" rotWithShape="0"/>
            </a:effec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89BAFB1-9757-4F08-9493-FB6BBEA2D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048"/>
            <a:ext cx="9144000" cy="59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37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A9860B-4ECC-47EB-9732-E6D909E9A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51" y="0"/>
            <a:ext cx="85822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33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DEAB01-A105-4317-BD91-C501DCC50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957"/>
            <a:ext cx="9144000" cy="484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80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DEAB01-A105-4317-BD91-C501DCC50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957"/>
            <a:ext cx="9144000" cy="48401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99AEB5-B86A-491D-BA74-9103EC6E9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46" y="3952172"/>
            <a:ext cx="8908653" cy="206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70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2E27F40-A28A-4273-AFE7-947A56814120}"/>
              </a:ext>
            </a:extLst>
          </p:cNvPr>
          <p:cNvGrpSpPr>
            <a:grpSpLocks noChangeAspect="1"/>
          </p:cNvGrpSpPr>
          <p:nvPr/>
        </p:nvGrpSpPr>
        <p:grpSpPr>
          <a:xfrm>
            <a:off x="1954536" y="779381"/>
            <a:ext cx="5234928" cy="5029200"/>
            <a:chOff x="1227377" y="349804"/>
            <a:chExt cx="6968188" cy="66943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35BB0F6-CFBA-4079-B740-F8562D002B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498" t="20045" b="25280"/>
            <a:stretch/>
          </p:blipFill>
          <p:spPr>
            <a:xfrm flipV="1">
              <a:off x="1227377" y="3294491"/>
              <a:ext cx="6968188" cy="3749654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5FCD2F1-79AA-4717-A324-685054F8CA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319" t="20045" b="25280"/>
            <a:stretch/>
          </p:blipFill>
          <p:spPr>
            <a:xfrm>
              <a:off x="1442168" y="349804"/>
              <a:ext cx="6753397" cy="374965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0170AA-E0A8-4193-AAE7-6D10473E89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319" t="64444" b="30222"/>
            <a:stretch/>
          </p:blipFill>
          <p:spPr>
            <a:xfrm flipV="1">
              <a:off x="1442168" y="3675926"/>
              <a:ext cx="6753397" cy="365760"/>
            </a:xfrm>
            <a:prstGeom prst="rect">
              <a:avLst/>
            </a:prstGeom>
            <a:effectLst>
              <a:reflection stA="7000" endPos="65000" dist="50800" dir="5400000" sy="-100000" algn="bl" rotWithShape="0"/>
            </a:effec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89BAFB1-9757-4F08-9493-FB6BBEA2D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048"/>
            <a:ext cx="9144000" cy="59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25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09142F-CB52-40EB-89FE-1E6DEDFFEFCF}"/>
              </a:ext>
            </a:extLst>
          </p:cNvPr>
          <p:cNvSpPr txBox="1"/>
          <p:nvPr/>
        </p:nvSpPr>
        <p:spPr>
          <a:xfrm>
            <a:off x="1497407" y="1018728"/>
            <a:ext cx="63946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Special cases:  </a:t>
            </a:r>
          </a:p>
          <a:p>
            <a:pPr algn="ctr"/>
            <a:r>
              <a:rPr lang="en-US" sz="6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When do we know a unique solution exists?</a:t>
            </a:r>
          </a:p>
        </p:txBody>
      </p:sp>
    </p:spTree>
    <p:extLst>
      <p:ext uri="{BB962C8B-B14F-4D97-AF65-F5344CB8AC3E}">
        <p14:creationId xmlns:p14="http://schemas.microsoft.com/office/powerpoint/2010/main" val="4059540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E1166D-8003-4615-9BD2-D579DABC1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914"/>
            <a:ext cx="9144000" cy="631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25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96FAB0-57A0-4C98-906E-ADE57F693B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828" b="21521"/>
          <a:stretch/>
        </p:blipFill>
        <p:spPr>
          <a:xfrm>
            <a:off x="114770" y="4908529"/>
            <a:ext cx="8914457" cy="18963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DDE841-0BF5-4EB9-8AB9-673150E2FA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199"/>
          <a:stretch/>
        </p:blipFill>
        <p:spPr>
          <a:xfrm>
            <a:off x="114771" y="715730"/>
            <a:ext cx="8660198" cy="21002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8B8BD5-27B0-4B59-9AA7-4B11E60B7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7" b="71094"/>
          <a:stretch/>
        </p:blipFill>
        <p:spPr>
          <a:xfrm>
            <a:off x="114769" y="2878212"/>
            <a:ext cx="8914457" cy="19392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71F51A-9BCF-4936-97E0-D934E87F13E2}"/>
              </a:ext>
            </a:extLst>
          </p:cNvPr>
          <p:cNvSpPr txBox="1"/>
          <p:nvPr/>
        </p:nvSpPr>
        <p:spPr>
          <a:xfrm>
            <a:off x="63788" y="276447"/>
            <a:ext cx="6911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Breakout groups:  work on problem 2.3:18a. Use short-cut: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D152-F9FD-49CE-BA6E-83000C513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1161" y="22485"/>
            <a:ext cx="34194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96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7943B6-C722-4012-9338-668179165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3"/>
            <a:ext cx="9144000" cy="676805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11BB14-780E-4BC0-AFB7-93938D83D485}"/>
              </a:ext>
            </a:extLst>
          </p:cNvPr>
          <p:cNvSpPr txBox="1"/>
          <p:nvPr/>
        </p:nvSpPr>
        <p:spPr>
          <a:xfrm>
            <a:off x="276161" y="251613"/>
            <a:ext cx="8591678" cy="58477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Calculus 1 problem:</a:t>
            </a:r>
          </a:p>
        </p:txBody>
      </p:sp>
    </p:spTree>
    <p:extLst>
      <p:ext uri="{BB962C8B-B14F-4D97-AF65-F5344CB8AC3E}">
        <p14:creationId xmlns:p14="http://schemas.microsoft.com/office/powerpoint/2010/main" val="3307100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029899-71F3-48D8-B77E-41A1259E7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3357"/>
            <a:ext cx="9144000" cy="413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00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FD8204-AA57-4487-B32C-7467540BC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376"/>
            <a:ext cx="9144000" cy="663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54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D8A909-A92C-443B-9D2A-DB204D25C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43" y="278176"/>
            <a:ext cx="7862113" cy="630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6C242A-6397-4508-9E8F-F8F1CC72B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29" y="0"/>
            <a:ext cx="8757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95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029899-71F3-48D8-B77E-41A1259E7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3357"/>
            <a:ext cx="9144000" cy="413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19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99EEAF-B70B-41CE-8624-4724F9599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9434"/>
            <a:ext cx="9144000" cy="57191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2F04A2-5C18-4265-A809-F7C794F06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9625"/>
            <a:ext cx="9144000" cy="533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71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4A36ED-36DA-4526-9CEA-C87637F3C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45" y="0"/>
            <a:ext cx="87743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85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B6D147-77A3-4D06-A05F-C4CD2868E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443"/>
            <a:ext cx="9144000" cy="77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91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80B62B-4092-41F7-870C-F41C97C23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23" y="0"/>
            <a:ext cx="8423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36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BB90FA-794C-45E4-9FD6-5489C76AB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002"/>
            <a:ext cx="9144000" cy="95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859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64D42B-8D9B-4E37-8B7D-7B26AFA0E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186"/>
            <a:ext cx="9144000" cy="58939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4A9321-944F-4627-B342-A83C9BACD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974"/>
            <a:ext cx="9144000" cy="533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236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B5B3FB-91D1-4C79-B746-582452EA3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11" y="806194"/>
            <a:ext cx="9144000" cy="24974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167227-36DF-4352-96C4-6988122086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157"/>
          <a:stretch/>
        </p:blipFill>
        <p:spPr>
          <a:xfrm>
            <a:off x="12270" y="-36821"/>
            <a:ext cx="9144000" cy="249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397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B5B3FB-91D1-4C79-B746-582452EA3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11" y="806194"/>
            <a:ext cx="9144000" cy="24974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167227-36DF-4352-96C4-6988122086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157"/>
          <a:stretch/>
        </p:blipFill>
        <p:spPr>
          <a:xfrm>
            <a:off x="12270" y="-36821"/>
            <a:ext cx="9144000" cy="249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70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4FA8D1-F4AD-4B4E-8371-653268AE6B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356"/>
          <a:stretch/>
        </p:blipFill>
        <p:spPr>
          <a:xfrm>
            <a:off x="-92054" y="-36943"/>
            <a:ext cx="9144000" cy="36892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27C761-41DB-4C83-BADB-2E266B93BB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/>
          <a:stretch/>
        </p:blipFill>
        <p:spPr>
          <a:xfrm>
            <a:off x="0" y="986504"/>
            <a:ext cx="9144000" cy="26657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4665C0-4E73-4321-BE7E-58B3B96064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086"/>
          <a:stretch/>
        </p:blipFill>
        <p:spPr>
          <a:xfrm>
            <a:off x="12700" y="3412122"/>
            <a:ext cx="9144000" cy="111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060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27A0E4-8965-4942-BE2C-DAEAE11BE0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086"/>
          <a:stretch/>
        </p:blipFill>
        <p:spPr>
          <a:xfrm>
            <a:off x="12700" y="24549"/>
            <a:ext cx="9144000" cy="111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430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2A3A82-11BF-41BD-9687-B97A73EE9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662"/>
            <a:ext cx="9144000" cy="76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34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2A3A82-11BF-41BD-9687-B97A73EE9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662"/>
            <a:ext cx="9144000" cy="76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69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E66882-55DB-41D9-BF98-C3F831105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30" y="0"/>
            <a:ext cx="8311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16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5D798D-7B2C-4E23-896B-74218510A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904"/>
            <a:ext cx="9144000" cy="64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6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C41C6F-D7BB-488E-9B4E-B3968E9B3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701"/>
            <a:ext cx="9144000" cy="485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85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80B62B-4092-41F7-870C-F41C97C23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23" y="0"/>
            <a:ext cx="8423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58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4490B7-4DE1-4D72-8494-BDA30CB4A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37" y="0"/>
            <a:ext cx="8963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40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A9860B-4ECC-47EB-9732-E6D909E9A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05" b="89302"/>
          <a:stretch/>
        </p:blipFill>
        <p:spPr>
          <a:xfrm>
            <a:off x="280852" y="0"/>
            <a:ext cx="7938116" cy="73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20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</TotalTime>
  <Words>46</Words>
  <Application>Microsoft Office PowerPoint</Application>
  <PresentationFormat>On-screen Show (4:3)</PresentationFormat>
  <Paragraphs>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proto</cp:lastModifiedBy>
  <cp:revision>14</cp:revision>
  <dcterms:created xsi:type="dcterms:W3CDTF">2020-09-08T22:52:36Z</dcterms:created>
  <dcterms:modified xsi:type="dcterms:W3CDTF">2020-09-09T18:37:47Z</dcterms:modified>
</cp:coreProperties>
</file>