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913" r:id="rId2"/>
    <p:sldId id="912" r:id="rId3"/>
    <p:sldId id="933" r:id="rId4"/>
    <p:sldId id="945" r:id="rId5"/>
    <p:sldId id="934" r:id="rId6"/>
    <p:sldId id="935" r:id="rId7"/>
    <p:sldId id="916" r:id="rId8"/>
    <p:sldId id="924" r:id="rId9"/>
    <p:sldId id="966" r:id="rId10"/>
    <p:sldId id="967" r:id="rId11"/>
    <p:sldId id="962" r:id="rId12"/>
    <p:sldId id="917" r:id="rId13"/>
    <p:sldId id="949" r:id="rId14"/>
    <p:sldId id="925" r:id="rId15"/>
    <p:sldId id="926" r:id="rId16"/>
    <p:sldId id="927" r:id="rId17"/>
    <p:sldId id="968" r:id="rId18"/>
    <p:sldId id="928" r:id="rId19"/>
    <p:sldId id="929" r:id="rId20"/>
    <p:sldId id="969" r:id="rId21"/>
    <p:sldId id="970" r:id="rId22"/>
    <p:sldId id="930" r:id="rId23"/>
    <p:sldId id="971" r:id="rId24"/>
    <p:sldId id="950" r:id="rId25"/>
    <p:sldId id="973" r:id="rId26"/>
    <p:sldId id="951" r:id="rId27"/>
    <p:sldId id="952" r:id="rId28"/>
    <p:sldId id="972" r:id="rId29"/>
    <p:sldId id="974" r:id="rId30"/>
    <p:sldId id="953" r:id="rId31"/>
    <p:sldId id="954" r:id="rId32"/>
    <p:sldId id="961" r:id="rId33"/>
    <p:sldId id="955" r:id="rId34"/>
    <p:sldId id="956" r:id="rId35"/>
    <p:sldId id="957" r:id="rId36"/>
    <p:sldId id="958" r:id="rId3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7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3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treamplot+%7B+x+-+xy%2C++-y+%2B+xy%7D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0" y="0"/>
            <a:ext cx="1099601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B9F4B-6EBE-45C3-B063-514E01E3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66" y="0"/>
            <a:ext cx="8694668" cy="77724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D8EB29CF-8076-4CD8-9576-ABA5690E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45" y="2671518"/>
            <a:ext cx="3524996" cy="294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E51AF9-A06C-429C-88A6-56598E4134FA}"/>
              </a:ext>
            </a:extLst>
          </p:cNvPr>
          <p:cNvSpPr/>
          <p:nvPr/>
        </p:nvSpPr>
        <p:spPr>
          <a:xfrm>
            <a:off x="8382986" y="5696192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ln|xy</a:t>
            </a:r>
            <a:r>
              <a:rPr lang="en-US" sz="2800" i="1" dirty="0"/>
              <a:t>| - x - y = -2.1</a:t>
            </a:r>
          </a:p>
        </p:txBody>
      </p:sp>
    </p:spTree>
    <p:extLst>
      <p:ext uri="{BB962C8B-B14F-4D97-AF65-F5344CB8AC3E}">
        <p14:creationId xmlns:p14="http://schemas.microsoft.com/office/powerpoint/2010/main" val="236161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925B1-2CC3-47AE-9048-F0991A54FF9E}"/>
              </a:ext>
            </a:extLst>
          </p:cNvPr>
          <p:cNvSpPr txBox="1"/>
          <p:nvPr/>
        </p:nvSpPr>
        <p:spPr>
          <a:xfrm>
            <a:off x="907472" y="2272145"/>
            <a:ext cx="294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Basin of attraction – region of asymptotic stability of a critical point</a:t>
            </a:r>
          </a:p>
          <a:p>
            <a:endParaRPr lang="en-US" sz="2800" dirty="0"/>
          </a:p>
          <a:p>
            <a:r>
              <a:rPr lang="en-US" sz="2800" dirty="0"/>
              <a:t>Separatrix = trajectory that bounds basin of </a:t>
            </a:r>
            <a:r>
              <a:rPr lang="en-US" sz="2800" dirty="0" err="1"/>
              <a:t>attaction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50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FCF82-1DC5-4E5E-983E-D7DD39F9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959"/>
            <a:ext cx="11887200" cy="6375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89CA8-816C-4B10-84E0-62D39CCA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9" t="8868" b="17809"/>
          <a:stretch/>
        </p:blipFill>
        <p:spPr>
          <a:xfrm>
            <a:off x="1648691" y="0"/>
            <a:ext cx="9056976" cy="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3285-9DE1-4F26-AE85-F72CC31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491"/>
            <a:ext cx="11887200" cy="206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54220-0621-4B54-B1E3-0BC9011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70337"/>
            <a:ext cx="3138055" cy="154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025CE-7066-494F-8969-951CF22F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"/>
          <a:stretch/>
        </p:blipFill>
        <p:spPr>
          <a:xfrm>
            <a:off x="4094452" y="395762"/>
            <a:ext cx="3138055" cy="137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EBFC-81DF-4CBD-B179-D68F74B7E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184" y="374978"/>
            <a:ext cx="3283527" cy="13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17053-3E22-4C0F-9DBD-7BE8D906839A}"/>
              </a:ext>
            </a:extLst>
          </p:cNvPr>
          <p:cNvSpPr txBox="1"/>
          <p:nvPr/>
        </p:nvSpPr>
        <p:spPr>
          <a:xfrm>
            <a:off x="5521037" y="-8295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8FB6-83B5-4DEF-AF11-9E8427CC048E}"/>
              </a:ext>
            </a:extLst>
          </p:cNvPr>
          <p:cNvSpPr txBox="1"/>
          <p:nvPr/>
        </p:nvSpPr>
        <p:spPr>
          <a:xfrm>
            <a:off x="7232507" y="827215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5AA3-8E95-4755-919E-5DEE91FA2353}"/>
              </a:ext>
            </a:extLst>
          </p:cNvPr>
          <p:cNvSpPr txBox="1"/>
          <p:nvPr/>
        </p:nvSpPr>
        <p:spPr>
          <a:xfrm>
            <a:off x="9712039" y="-82953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6ABDF-22B9-471B-AC5D-A06CE63171AC}"/>
              </a:ext>
            </a:extLst>
          </p:cNvPr>
          <p:cNvSpPr txBox="1"/>
          <p:nvPr/>
        </p:nvSpPr>
        <p:spPr>
          <a:xfrm>
            <a:off x="11458155" y="77872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FB4B3-C831-4E20-A3AA-CA9CECED6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6" b="6153"/>
          <a:stretch/>
        </p:blipFill>
        <p:spPr>
          <a:xfrm>
            <a:off x="187036" y="1962889"/>
            <a:ext cx="1600200" cy="1376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D59D2-4A11-4666-999D-B88565330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316" y="5043053"/>
            <a:ext cx="2517569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FBCF7-DE0A-44BB-9DD9-0AD4624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0"/>
            <a:ext cx="1102156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81"/>
          <a:stretch/>
        </p:blipFill>
        <p:spPr>
          <a:xfrm>
            <a:off x="0" y="152530"/>
            <a:ext cx="11887200" cy="44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9"/>
            <a:ext cx="11887200" cy="74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4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73"/>
          <a:stretch/>
        </p:blipFill>
        <p:spPr>
          <a:xfrm>
            <a:off x="0" y="180705"/>
            <a:ext cx="11887200" cy="14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6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9F1CD-7ACA-4B83-B906-342DB224AD43}"/>
              </a:ext>
            </a:extLst>
          </p:cNvPr>
          <p:cNvSpPr/>
          <p:nvPr/>
        </p:nvSpPr>
        <p:spPr>
          <a:xfrm>
            <a:off x="3830782" y="3096491"/>
            <a:ext cx="6345382" cy="140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1"/>
          <a:stretch/>
        </p:blipFill>
        <p:spPr>
          <a:xfrm>
            <a:off x="0" y="211124"/>
            <a:ext cx="11887200" cy="40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24"/>
            <a:ext cx="11887200" cy="73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1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9" t="4872" r="14022"/>
          <a:stretch/>
        </p:blipFill>
        <p:spPr>
          <a:xfrm>
            <a:off x="3193473" y="2099327"/>
            <a:ext cx="5631872" cy="1766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88305-C3BA-4F62-8802-54FA20C9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8" y="519549"/>
            <a:ext cx="9372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50A0A-E0C1-4D45-B031-EDA2FC56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3" y="4161711"/>
            <a:ext cx="55054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2FD58-05EC-4B8B-A982-901ABEB9A201}"/>
              </a:ext>
            </a:extLst>
          </p:cNvPr>
          <p:cNvSpPr txBox="1"/>
          <p:nvPr/>
        </p:nvSpPr>
        <p:spPr>
          <a:xfrm>
            <a:off x="381000" y="3745854"/>
            <a:ext cx="917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Thus at the critical point                  , the system of DEs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approximated by the translated linear system: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C1D0-5D24-4BBC-BE00-6F13FF36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57" y="3658467"/>
            <a:ext cx="1552575" cy="70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FFD89-5A46-48BE-B714-67D9DB33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9" t="4872" r="14022"/>
          <a:stretch/>
        </p:blipFill>
        <p:spPr>
          <a:xfrm>
            <a:off x="3463636" y="5839259"/>
            <a:ext cx="5160818" cy="176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131619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</p:spTree>
    <p:extLst>
      <p:ext uri="{BB962C8B-B14F-4D97-AF65-F5344CB8AC3E}">
        <p14:creationId xmlns:p14="http://schemas.microsoft.com/office/powerpoint/2010/main" val="344598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9" t="4872" r="14022"/>
          <a:stretch/>
        </p:blipFill>
        <p:spPr>
          <a:xfrm>
            <a:off x="3172691" y="1018309"/>
            <a:ext cx="5631872" cy="176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1BC25-B48A-4C11-94EE-B15A55D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4"/>
          <a:stretch/>
        </p:blipFill>
        <p:spPr>
          <a:xfrm>
            <a:off x="0" y="233223"/>
            <a:ext cx="11887200" cy="6264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04CA3-9F5C-43E8-A124-C4065F0BD879}"/>
              </a:ext>
            </a:extLst>
          </p:cNvPr>
          <p:cNvSpPr/>
          <p:nvPr/>
        </p:nvSpPr>
        <p:spPr>
          <a:xfrm>
            <a:off x="5728855" y="5105400"/>
            <a:ext cx="3442854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08"/>
          <a:stretch/>
        </p:blipFill>
        <p:spPr>
          <a:xfrm>
            <a:off x="0" y="7590"/>
            <a:ext cx="11887200" cy="34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5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8A2D-7138-4371-8BC9-BD3A8D4F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p:pic>
        <p:nvPicPr>
          <p:cNvPr id="2" name="Picture 1" descr="Plot">
            <a:extLst>
              <a:ext uri="{FF2B5EF4-FFF2-40B4-BE49-F238E27FC236}">
                <a16:creationId xmlns:a16="http://schemas.microsoft.com/office/drawing/2014/main" id="{D805508F-0711-40ED-84B7-951BB1FA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6" r="39274"/>
          <a:stretch/>
        </p:blipFill>
        <p:spPr bwMode="auto">
          <a:xfrm>
            <a:off x="7938654" y="3823855"/>
            <a:ext cx="3498273" cy="35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6"/>
          <a:stretch/>
        </p:blipFill>
        <p:spPr>
          <a:xfrm>
            <a:off x="0" y="128976"/>
            <a:ext cx="11887200" cy="61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2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11710"/>
            <a:ext cx="8873836" cy="1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8EBEF-4059-4906-BF74-75466480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4" y="3408218"/>
            <a:ext cx="4048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3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327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05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65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43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b="61052"/>
          <a:stretch/>
        </p:blipFill>
        <p:spPr>
          <a:xfrm>
            <a:off x="422564" y="0"/>
            <a:ext cx="1105626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22" b="51426"/>
          <a:stretch/>
        </p:blipFill>
        <p:spPr>
          <a:xfrm>
            <a:off x="408368" y="0"/>
            <a:ext cx="11139396" cy="3775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A616A-611F-4996-BC02-A7F2DF4ABBFF}"/>
              </a:ext>
            </a:extLst>
          </p:cNvPr>
          <p:cNvSpPr/>
          <p:nvPr/>
        </p:nvSpPr>
        <p:spPr>
          <a:xfrm>
            <a:off x="3435927" y="3179618"/>
            <a:ext cx="8111837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8" y="0"/>
            <a:ext cx="1107046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FA25E-39BA-467C-8196-6BFA5891F96D}"/>
              </a:ext>
            </a:extLst>
          </p:cNvPr>
          <p:cNvSpPr txBox="1"/>
          <p:nvPr/>
        </p:nvSpPr>
        <p:spPr>
          <a:xfrm>
            <a:off x="256310" y="477982"/>
            <a:ext cx="1090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will determine stability of these critical points in 9.3</a:t>
            </a:r>
          </a:p>
          <a:p>
            <a:r>
              <a:rPr lang="en-US" sz="3600" dirty="0"/>
              <a:t>via linear approximations.</a:t>
            </a:r>
          </a:p>
          <a:p>
            <a:endParaRPr lang="en-US" sz="3600" dirty="0"/>
          </a:p>
          <a:p>
            <a:r>
              <a:rPr lang="en-US" sz="3600" dirty="0"/>
              <a:t>Can also determine graphically</a:t>
            </a:r>
          </a:p>
          <a:p>
            <a:r>
              <a:rPr lang="en-US" sz="3600" dirty="0"/>
              <a:t>(but be careful):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4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16"/>
          <a:stretch/>
        </p:blipFill>
        <p:spPr>
          <a:xfrm>
            <a:off x="445590" y="0"/>
            <a:ext cx="10996019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55"/>
          <a:stretch/>
        </p:blipFill>
        <p:spPr>
          <a:xfrm>
            <a:off x="445590" y="0"/>
            <a:ext cx="10996019" cy="53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29140</TotalTime>
  <Words>146</Words>
  <Application>Microsoft Office PowerPoint</Application>
  <PresentationFormat>Custom</PresentationFormat>
  <Paragraphs>23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321</cp:revision>
  <dcterms:created xsi:type="dcterms:W3CDTF">2020-09-07T00:11:40Z</dcterms:created>
  <dcterms:modified xsi:type="dcterms:W3CDTF">2020-11-18T20:12:21Z</dcterms:modified>
</cp:coreProperties>
</file>