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9"/>
  </p:notesMasterIdLst>
  <p:sldIdLst>
    <p:sldId id="1034" r:id="rId2"/>
    <p:sldId id="1035" r:id="rId3"/>
    <p:sldId id="1001" r:id="rId4"/>
    <p:sldId id="1014" r:id="rId5"/>
    <p:sldId id="1000" r:id="rId6"/>
    <p:sldId id="1002" r:id="rId7"/>
    <p:sldId id="1012" r:id="rId8"/>
    <p:sldId id="1003" r:id="rId9"/>
    <p:sldId id="1013" r:id="rId10"/>
    <p:sldId id="1004" r:id="rId11"/>
    <p:sldId id="1016" r:id="rId12"/>
    <p:sldId id="1015" r:id="rId13"/>
    <p:sldId id="1021" r:id="rId14"/>
    <p:sldId id="1017" r:id="rId15"/>
    <p:sldId id="1019" r:id="rId16"/>
    <p:sldId id="1020" r:id="rId17"/>
    <p:sldId id="1022" r:id="rId18"/>
    <p:sldId id="1018" r:id="rId19"/>
    <p:sldId id="1023" r:id="rId20"/>
    <p:sldId id="1024" r:id="rId21"/>
    <p:sldId id="1025" r:id="rId22"/>
    <p:sldId id="785" r:id="rId23"/>
    <p:sldId id="1026" r:id="rId24"/>
    <p:sldId id="1036" r:id="rId25"/>
    <p:sldId id="973" r:id="rId26"/>
    <p:sldId id="1027" r:id="rId27"/>
    <p:sldId id="1005" r:id="rId28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647" autoAdjust="0"/>
    <p:restoredTop sz="90353" autoAdjust="0"/>
  </p:normalViewPr>
  <p:slideViewPr>
    <p:cSldViewPr snapToGrid="0">
      <p:cViewPr varScale="1">
        <p:scale>
          <a:sx n="46" d="100"/>
          <a:sy n="46" d="100"/>
        </p:scale>
        <p:origin x="304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-10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EEA3C-80EF-4FAB-9D44-CF277B9A3523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591C5-23A3-4162-862A-73C1ABE8F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48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6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9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65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1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6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5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5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3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24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hase_plan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hase_plan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howellkb.uah.edu/DEtext/Additional_Chapters/Part6/NonLinSys1.pdf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wolframalpha.com/input/?i=StreamPlot%5B%7B10x+%E2%88%92+5xy%2C+++++3y+%2B+xy+%E2%88%92+3y%5E2%7D%2C+%7Bx%2C+-2%2C+5%7D%2C+%7By%2C+-2%2C+3%7D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eogebra.org/m/abg8NJzF" TargetMode="External"/><Relationship Id="rId5" Type="http://schemas.openxmlformats.org/officeDocument/2006/relationships/hyperlink" Target="http://howellkb.uah.edu/DEtext/Additional_Chapters/Part6/NonLinSys1.pdf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887205-E967-4B44-925C-FED680B14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58" y="0"/>
            <a:ext cx="10819083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46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8CC111-905B-4688-8159-B3BEAFADF3B6}"/>
              </a:ext>
            </a:extLst>
          </p:cNvPr>
          <p:cNvSpPr txBox="1"/>
          <p:nvPr/>
        </p:nvSpPr>
        <p:spPr>
          <a:xfrm>
            <a:off x="429491" y="284016"/>
            <a:ext cx="1074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If the system of nonlinear equations x’  = F(x, y),  y’ = G(x, y) is approximated near the critical point (0, 0) by the linear system </a:t>
            </a:r>
            <a:r>
              <a:rPr lang="en-US" sz="3200" b="1" dirty="0"/>
              <a:t>x</a:t>
            </a:r>
            <a:r>
              <a:rPr lang="en-US" sz="3200" dirty="0"/>
              <a:t>’ = A</a:t>
            </a:r>
            <a:r>
              <a:rPr lang="en-US" sz="3200" b="1" dirty="0"/>
              <a:t>x, </a:t>
            </a:r>
            <a:r>
              <a:rPr lang="en-US" sz="3200" dirty="0"/>
              <a:t>then what can you say about the eigenvalues of A?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BE5B68-8126-4219-994F-048A72421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213" y="3261015"/>
            <a:ext cx="4181884" cy="410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41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8CC111-905B-4688-8159-B3BEAFADF3B6}"/>
              </a:ext>
            </a:extLst>
          </p:cNvPr>
          <p:cNvSpPr txBox="1"/>
          <p:nvPr/>
        </p:nvSpPr>
        <p:spPr>
          <a:xfrm>
            <a:off x="429491" y="284016"/>
            <a:ext cx="11193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The </a:t>
            </a:r>
            <a:r>
              <a:rPr lang="en-US" sz="3200" dirty="0" err="1"/>
              <a:t>streamplot</a:t>
            </a:r>
            <a:r>
              <a:rPr lang="en-US" sz="3200" dirty="0"/>
              <a:t> for  the system of nonlinear equations x’  = F(x, y),  y’ = G(x, y) is given below.  What can you say about the eigenvalues of the Jacobian matrix for (F, G) evaluated at (0, 0)?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BE5B68-8126-4219-994F-048A72421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213" y="3261015"/>
            <a:ext cx="4181884" cy="410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78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8CC111-905B-4688-8159-B3BEAFADF3B6}"/>
              </a:ext>
            </a:extLst>
          </p:cNvPr>
          <p:cNvSpPr txBox="1"/>
          <p:nvPr/>
        </p:nvSpPr>
        <p:spPr>
          <a:xfrm>
            <a:off x="429491" y="284016"/>
            <a:ext cx="1074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If the system of nonlinear equations x’  = F(x, y),  y’ = G(x, y) is approximated near the critical point (0, 0) by the linear system </a:t>
            </a:r>
            <a:r>
              <a:rPr lang="en-US" sz="3200" b="1" dirty="0"/>
              <a:t>x</a:t>
            </a:r>
            <a:r>
              <a:rPr lang="en-US" sz="3200" dirty="0"/>
              <a:t>’ = A</a:t>
            </a:r>
            <a:r>
              <a:rPr lang="en-US" sz="3200" b="1" dirty="0"/>
              <a:t>x, </a:t>
            </a:r>
            <a:r>
              <a:rPr lang="en-US" sz="3200" dirty="0"/>
              <a:t>then what can you say about the eigenvectors of A?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BE5B68-8126-4219-994F-048A72421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213" y="3261015"/>
            <a:ext cx="4181884" cy="410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00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8CC111-905B-4688-8159-B3BEAFADF3B6}"/>
              </a:ext>
            </a:extLst>
          </p:cNvPr>
          <p:cNvSpPr txBox="1"/>
          <p:nvPr/>
        </p:nvSpPr>
        <p:spPr>
          <a:xfrm>
            <a:off x="429491" y="284016"/>
            <a:ext cx="1074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If the system of nonlinear equations x’  = F(x, y),  y’ = G(x, y) is approximated near the critical point (0, 0) by the linear system </a:t>
            </a:r>
            <a:r>
              <a:rPr lang="en-US" sz="3200" b="1" dirty="0"/>
              <a:t>x</a:t>
            </a:r>
            <a:r>
              <a:rPr lang="en-US" sz="3200" dirty="0"/>
              <a:t>’ = A</a:t>
            </a:r>
            <a:r>
              <a:rPr lang="en-US" sz="3200" b="1" dirty="0"/>
              <a:t>x, </a:t>
            </a:r>
            <a:r>
              <a:rPr lang="en-US" sz="3200" dirty="0"/>
              <a:t>then what can you say about the eigenvectors of A?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BE5B68-8126-4219-994F-048A72421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213" y="3261015"/>
            <a:ext cx="4181884" cy="410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65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8CC111-905B-4688-8159-B3BEAFADF3B6}"/>
              </a:ext>
            </a:extLst>
          </p:cNvPr>
          <p:cNvSpPr txBox="1"/>
          <p:nvPr/>
        </p:nvSpPr>
        <p:spPr>
          <a:xfrm>
            <a:off x="429491" y="284016"/>
            <a:ext cx="1074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If the system of nonlinear equations x’  = F(x, y),  y’ = G(x, y) is approximated near the critical point (0, 1) by the translated linear system </a:t>
            </a:r>
            <a:r>
              <a:rPr lang="en-US" sz="3200" b="1" dirty="0"/>
              <a:t>x</a:t>
            </a:r>
            <a:r>
              <a:rPr lang="en-US" sz="3200" dirty="0"/>
              <a:t>’ = A</a:t>
            </a:r>
            <a:r>
              <a:rPr lang="en-US" sz="3200" b="1" dirty="0"/>
              <a:t>x, </a:t>
            </a:r>
            <a:r>
              <a:rPr lang="en-US" sz="3200" dirty="0"/>
              <a:t>then what can you say about the eigenvalues of A?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BE5B68-8126-4219-994F-048A72421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213" y="3261015"/>
            <a:ext cx="4181884" cy="410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4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8CC111-905B-4688-8159-B3BEAFADF3B6}"/>
              </a:ext>
            </a:extLst>
          </p:cNvPr>
          <p:cNvSpPr txBox="1"/>
          <p:nvPr/>
        </p:nvSpPr>
        <p:spPr>
          <a:xfrm>
            <a:off x="429491" y="284016"/>
            <a:ext cx="11193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The </a:t>
            </a:r>
            <a:r>
              <a:rPr lang="en-US" sz="3200" dirty="0" err="1"/>
              <a:t>streamplot</a:t>
            </a:r>
            <a:r>
              <a:rPr lang="en-US" sz="3200" dirty="0"/>
              <a:t> for  the system of nonlinear equations x’  = F(x, y),  y’ = G(x, y) is given below.  What can you say about the Jacobian matrix for (F, G) evaluated at (0, 1)?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BE5B68-8126-4219-994F-048A72421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213" y="3261015"/>
            <a:ext cx="4181884" cy="410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41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8CC111-905B-4688-8159-B3BEAFADF3B6}"/>
              </a:ext>
            </a:extLst>
          </p:cNvPr>
          <p:cNvSpPr txBox="1"/>
          <p:nvPr/>
        </p:nvSpPr>
        <p:spPr>
          <a:xfrm>
            <a:off x="429491" y="284016"/>
            <a:ext cx="1074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If the system of nonlinear equations x’  = F(x, y),  y’ = G(x, y) is approximated near the critical point (0, 1) by the translated linear system </a:t>
            </a:r>
            <a:r>
              <a:rPr lang="en-US" sz="3200" b="1" dirty="0"/>
              <a:t>x</a:t>
            </a:r>
            <a:r>
              <a:rPr lang="en-US" sz="3200" dirty="0"/>
              <a:t>’ = A</a:t>
            </a:r>
            <a:r>
              <a:rPr lang="en-US" sz="3200" b="1" dirty="0"/>
              <a:t>x, </a:t>
            </a:r>
            <a:r>
              <a:rPr lang="en-US" sz="3200" dirty="0"/>
              <a:t>then what can you say about the eigenvectors of A?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BE5B68-8126-4219-994F-048A72421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213" y="3261015"/>
            <a:ext cx="4181884" cy="410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8CC111-905B-4688-8159-B3BEAFADF3B6}"/>
              </a:ext>
            </a:extLst>
          </p:cNvPr>
          <p:cNvSpPr txBox="1"/>
          <p:nvPr/>
        </p:nvSpPr>
        <p:spPr>
          <a:xfrm>
            <a:off x="429491" y="284016"/>
            <a:ext cx="1074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If the system of nonlinear equations x’  = F(x, y),  y’ = G(x, y) is approximated near the critical point (0, 1) by the translated linear system </a:t>
            </a:r>
            <a:r>
              <a:rPr lang="en-US" sz="3200" b="1" dirty="0"/>
              <a:t>x</a:t>
            </a:r>
            <a:r>
              <a:rPr lang="en-US" sz="3200" dirty="0"/>
              <a:t>’ = A</a:t>
            </a:r>
            <a:r>
              <a:rPr lang="en-US" sz="3200" b="1" dirty="0"/>
              <a:t>x, </a:t>
            </a:r>
            <a:r>
              <a:rPr lang="en-US" sz="3200" dirty="0"/>
              <a:t>then what can you say about the eigenvectors of A?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BE5B68-8126-4219-994F-048A72421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213" y="3261015"/>
            <a:ext cx="4181884" cy="410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24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8CC111-905B-4688-8159-B3BEAFADF3B6}"/>
              </a:ext>
            </a:extLst>
          </p:cNvPr>
          <p:cNvSpPr txBox="1"/>
          <p:nvPr/>
        </p:nvSpPr>
        <p:spPr>
          <a:xfrm>
            <a:off x="429491" y="284016"/>
            <a:ext cx="1074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If the system of nonlinear equations x’  = F(x, y),  y’ = G(x, y) is approximated near the critical point (3, 2) by the translated linear system </a:t>
            </a:r>
            <a:r>
              <a:rPr lang="en-US" sz="3200" b="1" dirty="0"/>
              <a:t>x</a:t>
            </a:r>
            <a:r>
              <a:rPr lang="en-US" sz="3200" dirty="0"/>
              <a:t>’ = A</a:t>
            </a:r>
            <a:r>
              <a:rPr lang="en-US" sz="3200" b="1" dirty="0"/>
              <a:t>x, </a:t>
            </a:r>
            <a:r>
              <a:rPr lang="en-US" sz="3200" dirty="0"/>
              <a:t>then what can you say about the eigenvalues of A?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BE5B68-8126-4219-994F-048A72421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213" y="3261015"/>
            <a:ext cx="4181884" cy="410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58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26DB82-2B85-4C54-BE3E-31FD8AF63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383" y="0"/>
            <a:ext cx="8531448" cy="7772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A9358E-923B-4B64-91AC-E96AEC95F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60" y="-41564"/>
            <a:ext cx="3292185" cy="131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0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8652F6-1EAB-45BE-A034-59D37B61A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9" y="88777"/>
            <a:ext cx="11887200" cy="65874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DA8817-E737-4268-A1AA-38A12BA4E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972" y="3729065"/>
            <a:ext cx="8063237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45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8CC111-905B-4688-8159-B3BEAFADF3B6}"/>
              </a:ext>
            </a:extLst>
          </p:cNvPr>
          <p:cNvSpPr txBox="1"/>
          <p:nvPr/>
        </p:nvSpPr>
        <p:spPr>
          <a:xfrm>
            <a:off x="429491" y="284016"/>
            <a:ext cx="1074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If the system of nonlinear equations x’  = F(x, y),  y’ = G(x, y) is approximated near the critical point (0, 0) by the linear system </a:t>
            </a:r>
            <a:r>
              <a:rPr lang="en-US" sz="3200" b="1" dirty="0"/>
              <a:t>x</a:t>
            </a:r>
            <a:r>
              <a:rPr lang="en-US" sz="3200" dirty="0"/>
              <a:t>’ = A</a:t>
            </a:r>
            <a:r>
              <a:rPr lang="en-US" sz="3200" b="1" dirty="0"/>
              <a:t>x, </a:t>
            </a:r>
            <a:r>
              <a:rPr lang="en-US" sz="3200" dirty="0"/>
              <a:t>then if p = trace(A) and q = det(A), what can you say about (p, q)?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BE5B68-8126-4219-994F-048A72421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213" y="3261015"/>
            <a:ext cx="4181884" cy="410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26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8CC111-905B-4688-8159-B3BEAFADF3B6}"/>
              </a:ext>
            </a:extLst>
          </p:cNvPr>
          <p:cNvSpPr txBox="1"/>
          <p:nvPr/>
        </p:nvSpPr>
        <p:spPr>
          <a:xfrm>
            <a:off x="429491" y="284016"/>
            <a:ext cx="1074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If the system of nonlinear equations x’  = F(x, y),  y’ = G(x, y) is approximated near the critical point (0, 1) by the translated linear system </a:t>
            </a:r>
            <a:r>
              <a:rPr lang="en-US" sz="3200" b="1" dirty="0"/>
              <a:t>x</a:t>
            </a:r>
            <a:r>
              <a:rPr lang="en-US" sz="3200" dirty="0"/>
              <a:t>’ = A</a:t>
            </a:r>
            <a:r>
              <a:rPr lang="en-US" sz="3200" b="1" dirty="0"/>
              <a:t>x, </a:t>
            </a:r>
            <a:r>
              <a:rPr lang="en-US" sz="3200" dirty="0"/>
              <a:t>then if p = trace(A) and q = det(A), what can you say about (p, q)?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BE5B68-8126-4219-994F-048A72421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213" y="3261015"/>
            <a:ext cx="4181884" cy="410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74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7B6BC3E-5442-4C44-9EF4-96347AB84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16"/>
          <a:stretch/>
        </p:blipFill>
        <p:spPr bwMode="auto">
          <a:xfrm>
            <a:off x="1690777" y="13850"/>
            <a:ext cx="9620250" cy="744226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682C61-B9E3-402C-BC4A-0359B9B9F0CE}"/>
              </a:ext>
            </a:extLst>
          </p:cNvPr>
          <p:cNvSpPr/>
          <p:nvPr/>
        </p:nvSpPr>
        <p:spPr>
          <a:xfrm>
            <a:off x="1510588" y="7456115"/>
            <a:ext cx="4263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https://en.wikipedia.org/wiki/Phase_plane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27B48F-47D1-47AF-BBC6-2792BD778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4" y="5922817"/>
            <a:ext cx="3292185" cy="131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52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8CC111-905B-4688-8159-B3BEAFADF3B6}"/>
              </a:ext>
            </a:extLst>
          </p:cNvPr>
          <p:cNvSpPr txBox="1"/>
          <p:nvPr/>
        </p:nvSpPr>
        <p:spPr>
          <a:xfrm>
            <a:off x="429491" y="284016"/>
            <a:ext cx="1074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If the system of nonlinear equations x’  = F(x, y),  y’ = G(x, y) is approximated near the critical point (3, 2) by the translated linear system </a:t>
            </a:r>
            <a:r>
              <a:rPr lang="en-US" sz="3200" b="1" dirty="0"/>
              <a:t>x</a:t>
            </a:r>
            <a:r>
              <a:rPr lang="en-US" sz="3200" dirty="0"/>
              <a:t>’ = A</a:t>
            </a:r>
            <a:r>
              <a:rPr lang="en-US" sz="3200" b="1" dirty="0"/>
              <a:t>x, </a:t>
            </a:r>
            <a:r>
              <a:rPr lang="en-US" sz="3200" dirty="0"/>
              <a:t>then if p = trace(A) and q = det(A), what can you say about (p, q)?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BE5B68-8126-4219-994F-048A72421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213" y="3261015"/>
            <a:ext cx="4181884" cy="410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77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7B6BC3E-5442-4C44-9EF4-96347AB84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16"/>
          <a:stretch/>
        </p:blipFill>
        <p:spPr bwMode="auto">
          <a:xfrm>
            <a:off x="1690777" y="13850"/>
            <a:ext cx="9620250" cy="744226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682C61-B9E3-402C-BC4A-0359B9B9F0CE}"/>
              </a:ext>
            </a:extLst>
          </p:cNvPr>
          <p:cNvSpPr/>
          <p:nvPr/>
        </p:nvSpPr>
        <p:spPr>
          <a:xfrm>
            <a:off x="1510588" y="7456115"/>
            <a:ext cx="4263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https://en.wikipedia.org/wiki/Phase_plane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27B48F-47D1-47AF-BBC6-2792BD778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4" y="5922817"/>
            <a:ext cx="3292185" cy="131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97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97A806-C80F-4F58-98B1-4F1660E81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2252"/>
            <a:ext cx="11887200" cy="42401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1E4089-7167-439B-B378-5E47759CF72C}"/>
              </a:ext>
            </a:extLst>
          </p:cNvPr>
          <p:cNvSpPr txBox="1"/>
          <p:nvPr/>
        </p:nvSpPr>
        <p:spPr>
          <a:xfrm>
            <a:off x="644236" y="297873"/>
            <a:ext cx="7356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After translating critical point to origin: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22B3F1-F601-4474-8512-DCCA194AF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111" y="974551"/>
            <a:ext cx="68770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52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BE284A-6B1A-4952-8222-69734307C301}"/>
                  </a:ext>
                </a:extLst>
              </p:cNvPr>
              <p:cNvSpPr txBox="1"/>
              <p:nvPr/>
            </p:nvSpPr>
            <p:spPr>
              <a:xfrm>
                <a:off x="824344" y="900545"/>
                <a:ext cx="11180619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9600" dirty="0"/>
                  <a:t>Algebraic questions</a:t>
                </a:r>
              </a:p>
              <a:p>
                <a:pPr algn="l"/>
                <a:endParaRPr lang="en-US" sz="3200" dirty="0"/>
              </a:p>
              <a:p>
                <a:pPr algn="l"/>
                <a:r>
                  <a:rPr lang="en-US" sz="3200" dirty="0"/>
                  <a:t>Can be similar to graphical, but given equations instead.  May need to show work.</a:t>
                </a:r>
              </a:p>
              <a:p>
                <a:pPr algn="l"/>
                <a:endParaRPr lang="en-US" sz="3200" dirty="0"/>
              </a:p>
              <a:p>
                <a:r>
                  <a:rPr lang="en-US" sz="3200" dirty="0"/>
                  <a:t>Ex: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 = 10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 − 5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’ = 3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s-ES" sz="3200" i="1" dirty="0" err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 − 3</m:t>
                    </m:r>
                    <m:sSup>
                      <m:sSupPr>
                        <m:ctrlPr>
                          <a:rPr lang="es-E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  <a:p>
                <a:r>
                  <a:rPr lang="en-US" sz="3200" dirty="0"/>
                  <a:t>(Or linear).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BE284A-6B1A-4952-8222-69734307C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44" y="900545"/>
                <a:ext cx="11180619" cy="6001643"/>
              </a:xfrm>
              <a:prstGeom prst="rect">
                <a:avLst/>
              </a:prstGeom>
              <a:blipFill>
                <a:blip r:embed="rId2"/>
                <a:stretch>
                  <a:fillRect l="-5725" t="-5386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026F66F-58F4-42FE-8B36-798AC0995367}"/>
              </a:ext>
            </a:extLst>
          </p:cNvPr>
          <p:cNvSpPr/>
          <p:nvPr/>
        </p:nvSpPr>
        <p:spPr>
          <a:xfrm>
            <a:off x="824344" y="4987635"/>
            <a:ext cx="7827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http://howellkb.uah.edu/DEtext/Additional_Chapters/Part6/NonLinSys1.pdf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8759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600941-A04D-42DD-A842-B95F09A16795}"/>
                  </a:ext>
                </a:extLst>
              </p:cNvPr>
              <p:cNvSpPr txBox="1"/>
              <p:nvPr/>
            </p:nvSpPr>
            <p:spPr>
              <a:xfrm>
                <a:off x="187036" y="119950"/>
                <a:ext cx="111806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Ex: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 = 10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 − 5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’ = 3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s-ES" sz="3200" i="1" dirty="0" err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 − 3</m:t>
                    </m:r>
                    <m:sSup>
                      <m:sSupPr>
                        <m:ctrlPr>
                          <a:rPr lang="es-E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600941-A04D-42DD-A842-B95F09A16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36" y="119950"/>
                <a:ext cx="11180619" cy="584775"/>
              </a:xfrm>
              <a:prstGeom prst="rect">
                <a:avLst/>
              </a:prstGeom>
              <a:blipFill>
                <a:blip r:embed="rId2"/>
                <a:stretch>
                  <a:fillRect l="-141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2170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BE284A-6B1A-4952-8222-69734307C301}"/>
              </a:ext>
            </a:extLst>
          </p:cNvPr>
          <p:cNvSpPr txBox="1"/>
          <p:nvPr/>
        </p:nvSpPr>
        <p:spPr>
          <a:xfrm>
            <a:off x="824344" y="900545"/>
            <a:ext cx="111806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Ch 5:  1 multiple answer (12 – 16pts?):</a:t>
            </a:r>
          </a:p>
          <a:p>
            <a:pPr algn="l"/>
            <a:endParaRPr lang="en-US" sz="3200" dirty="0"/>
          </a:p>
          <a:p>
            <a:pPr algn="l"/>
            <a:endParaRPr lang="en-US" sz="3200" dirty="0"/>
          </a:p>
          <a:p>
            <a:pPr algn="l"/>
            <a:r>
              <a:rPr lang="en-US" sz="3200" dirty="0"/>
              <a:t>Which n of the following are equal to</a:t>
            </a:r>
          </a:p>
        </p:txBody>
      </p:sp>
    </p:spTree>
    <p:extLst>
      <p:ext uri="{BB962C8B-B14F-4D97-AF65-F5344CB8AC3E}">
        <p14:creationId xmlns:p14="http://schemas.microsoft.com/office/powerpoint/2010/main" val="2252966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BE284A-6B1A-4952-8222-69734307C301}"/>
              </a:ext>
            </a:extLst>
          </p:cNvPr>
          <p:cNvSpPr txBox="1"/>
          <p:nvPr/>
        </p:nvSpPr>
        <p:spPr>
          <a:xfrm>
            <a:off x="824344" y="900545"/>
            <a:ext cx="111806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600" dirty="0"/>
              <a:t>Graphical questions</a:t>
            </a:r>
          </a:p>
        </p:txBody>
      </p:sp>
    </p:spTree>
    <p:extLst>
      <p:ext uri="{BB962C8B-B14F-4D97-AF65-F5344CB8AC3E}">
        <p14:creationId xmlns:p14="http://schemas.microsoft.com/office/powerpoint/2010/main" val="553620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84F169-B4CE-48E5-AD19-F37F4DFFF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110" y="0"/>
            <a:ext cx="4729952" cy="464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B3C73E-4A8F-41F2-B0CA-57FEBCCB6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734" y="3886200"/>
            <a:ext cx="4549698" cy="388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2368B7-7277-4768-A8AB-B4B849F76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634"/>
            <a:ext cx="5943600" cy="38005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68A801-A3B8-429E-9A36-3A7282408E93}"/>
              </a:ext>
            </a:extLst>
          </p:cNvPr>
          <p:cNvSpPr/>
          <p:nvPr/>
        </p:nvSpPr>
        <p:spPr>
          <a:xfrm>
            <a:off x="6740236" y="7139238"/>
            <a:ext cx="4998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http://howellkb.uah.edu/DEtext/Additional_Chapters/Part6/NonLinSys1.pdf</a:t>
            </a:r>
            <a:r>
              <a:rPr lang="en-US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C9B7BB-BBFD-4F8C-AF16-9140D6BBEFD2}"/>
              </a:ext>
            </a:extLst>
          </p:cNvPr>
          <p:cNvSpPr/>
          <p:nvPr/>
        </p:nvSpPr>
        <p:spPr>
          <a:xfrm>
            <a:off x="171" y="3886199"/>
            <a:ext cx="15307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https://www.geogebra.org/m/abg8NJzF</a:t>
            </a:r>
            <a:r>
              <a:rPr lang="en-US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615D2E-535A-40D9-AB40-5C21ED88AA22}"/>
              </a:ext>
            </a:extLst>
          </p:cNvPr>
          <p:cNvSpPr/>
          <p:nvPr/>
        </p:nvSpPr>
        <p:spPr>
          <a:xfrm>
            <a:off x="7197437" y="4747691"/>
            <a:ext cx="46135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https://www.wolframalpha.com/input/?i=StreamPlot%5B%7B10x+%E2%88%92+5xy%2C+++++3y+%2B+xy+%E2%88%92+3y%5E2%7D%2C+%7Bx%2C+-2%2C+5%7D%2C+%7By%2C+-2%2C+3%7D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826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3B7326-D50E-46D1-A0F8-7EB2D50D0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13" y="379269"/>
            <a:ext cx="4181884" cy="41096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E45AD4-0F03-41D6-A837-3786FDDB5CC2}"/>
              </a:ext>
            </a:extLst>
          </p:cNvPr>
          <p:cNvSpPr txBox="1"/>
          <p:nvPr/>
        </p:nvSpPr>
        <p:spPr>
          <a:xfrm>
            <a:off x="5278582" y="921327"/>
            <a:ext cx="51192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Of the following, which are critical points?</a:t>
            </a:r>
          </a:p>
          <a:p>
            <a:pPr algn="l"/>
            <a:endParaRPr lang="en-US" sz="3200" dirty="0"/>
          </a:p>
          <a:p>
            <a:r>
              <a:rPr lang="en-US" sz="3200" dirty="0"/>
              <a:t>(0, 0),  (0, 1),  (-1, 2),  (3, 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32576-635A-4276-B8C7-C10D1B9921D1}"/>
              </a:ext>
            </a:extLst>
          </p:cNvPr>
          <p:cNvSpPr txBox="1"/>
          <p:nvPr/>
        </p:nvSpPr>
        <p:spPr>
          <a:xfrm>
            <a:off x="990600" y="4980709"/>
            <a:ext cx="7398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What are the equilibrium solutions:</a:t>
            </a:r>
          </a:p>
        </p:txBody>
      </p:sp>
    </p:spTree>
    <p:extLst>
      <p:ext uri="{BB962C8B-B14F-4D97-AF65-F5344CB8AC3E}">
        <p14:creationId xmlns:p14="http://schemas.microsoft.com/office/powerpoint/2010/main" val="1864597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3B7326-D50E-46D1-A0F8-7EB2D50D0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13" y="379269"/>
            <a:ext cx="4181884" cy="41096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E45AD4-0F03-41D6-A837-3786FDDB5CC2}"/>
              </a:ext>
            </a:extLst>
          </p:cNvPr>
          <p:cNvSpPr txBox="1"/>
          <p:nvPr/>
        </p:nvSpPr>
        <p:spPr>
          <a:xfrm>
            <a:off x="5278582" y="921327"/>
            <a:ext cx="511925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Identify the critical point type and its stability?</a:t>
            </a:r>
          </a:p>
          <a:p>
            <a:pPr algn="l"/>
            <a:endParaRPr lang="en-US" sz="3200" dirty="0"/>
          </a:p>
          <a:p>
            <a:r>
              <a:rPr lang="en-US" sz="3200" dirty="0"/>
              <a:t>(0, 0):</a:t>
            </a:r>
          </a:p>
          <a:p>
            <a:endParaRPr lang="en-US" sz="3200" dirty="0"/>
          </a:p>
          <a:p>
            <a:r>
              <a:rPr lang="en-US" sz="3200" dirty="0"/>
              <a:t> (0, 1):  </a:t>
            </a:r>
          </a:p>
          <a:p>
            <a:endParaRPr lang="en-US" sz="3200" dirty="0"/>
          </a:p>
          <a:p>
            <a:r>
              <a:rPr lang="en-US" sz="3200" dirty="0"/>
              <a:t> (3, 2):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32576-635A-4276-B8C7-C10D1B9921D1}"/>
              </a:ext>
            </a:extLst>
          </p:cNvPr>
          <p:cNvSpPr txBox="1"/>
          <p:nvPr/>
        </p:nvSpPr>
        <p:spPr>
          <a:xfrm>
            <a:off x="124691" y="5271654"/>
            <a:ext cx="118525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The basin of attraction for (3, 2) is</a:t>
            </a:r>
          </a:p>
          <a:p>
            <a:pPr algn="l"/>
            <a:endParaRPr lang="en-US" sz="3200" dirty="0"/>
          </a:p>
          <a:p>
            <a:pPr algn="l"/>
            <a:endParaRPr lang="en-US" sz="3200" dirty="0"/>
          </a:p>
          <a:p>
            <a:pPr algn="l"/>
            <a:endParaRPr lang="en-US" sz="2400" dirty="0"/>
          </a:p>
          <a:p>
            <a:pPr algn="l"/>
            <a:r>
              <a:rPr lang="en-US" sz="3000" dirty="0"/>
              <a:t>Note only asymptotically stable critical points have a basin of attraction.</a:t>
            </a:r>
          </a:p>
        </p:txBody>
      </p:sp>
    </p:spTree>
    <p:extLst>
      <p:ext uri="{BB962C8B-B14F-4D97-AF65-F5344CB8AC3E}">
        <p14:creationId xmlns:p14="http://schemas.microsoft.com/office/powerpoint/2010/main" val="2769766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7EA099-33C7-414D-A160-387B11583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669" y="91584"/>
            <a:ext cx="2461900" cy="24193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CAD3B2-7B0B-4C12-8725-12B58657F3FF}"/>
              </a:ext>
            </a:extLst>
          </p:cNvPr>
          <p:cNvSpPr txBox="1"/>
          <p:nvPr/>
        </p:nvSpPr>
        <p:spPr>
          <a:xfrm>
            <a:off x="321996" y="297873"/>
            <a:ext cx="8984673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Multiple choice:</a:t>
            </a:r>
          </a:p>
          <a:p>
            <a:pPr algn="l"/>
            <a:r>
              <a:rPr lang="en-US" sz="3200" dirty="0"/>
              <a:t>Given the following </a:t>
            </a:r>
            <a:r>
              <a:rPr lang="en-US" sz="3200" dirty="0" err="1"/>
              <a:t>streamplot</a:t>
            </a:r>
            <a:r>
              <a:rPr lang="en-US" sz="3200" dirty="0"/>
              <a:t>, then (x, y) = (0, 0) is </a:t>
            </a:r>
          </a:p>
          <a:p>
            <a:pPr algn="l"/>
            <a:endParaRPr lang="en-US" sz="32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An asymptotically stable node.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An unstable node.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An unstable saddle.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An asymptotically stable spiral.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An unstable spiral.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 stable center.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Not a critical point.</a:t>
            </a:r>
          </a:p>
          <a:p>
            <a:endParaRPr lang="en-US" sz="3200" dirty="0"/>
          </a:p>
          <a:p>
            <a:pPr algn="l"/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CC1B44-952B-4988-8A3A-FD35C31A58DE}"/>
              </a:ext>
            </a:extLst>
          </p:cNvPr>
          <p:cNvSpPr txBox="1"/>
          <p:nvPr/>
        </p:nvSpPr>
        <p:spPr>
          <a:xfrm>
            <a:off x="8305800" y="4488873"/>
            <a:ext cx="3462769" cy="304698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Note for graphical question, I omitted the repeated real roots case as well as when one of the  eigenvalues = 0</a:t>
            </a:r>
          </a:p>
        </p:txBody>
      </p:sp>
    </p:spTree>
    <p:extLst>
      <p:ext uri="{BB962C8B-B14F-4D97-AF65-F5344CB8AC3E}">
        <p14:creationId xmlns:p14="http://schemas.microsoft.com/office/powerpoint/2010/main" val="2030081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7EA099-33C7-414D-A160-387B11583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669" y="91584"/>
            <a:ext cx="2461900" cy="24193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CAD3B2-7B0B-4C12-8725-12B58657F3FF}"/>
              </a:ext>
            </a:extLst>
          </p:cNvPr>
          <p:cNvSpPr txBox="1"/>
          <p:nvPr/>
        </p:nvSpPr>
        <p:spPr>
          <a:xfrm>
            <a:off x="321996" y="297873"/>
            <a:ext cx="8984673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Multiple choice:</a:t>
            </a:r>
          </a:p>
          <a:p>
            <a:pPr algn="l"/>
            <a:r>
              <a:rPr lang="en-US" sz="3200" dirty="0"/>
              <a:t>Given the following </a:t>
            </a:r>
            <a:r>
              <a:rPr lang="en-US" sz="3200" dirty="0" err="1"/>
              <a:t>streamplot</a:t>
            </a:r>
            <a:r>
              <a:rPr lang="en-US" sz="3200" dirty="0"/>
              <a:t>, then (x, y) = (-1, 2) is </a:t>
            </a:r>
          </a:p>
          <a:p>
            <a:pPr algn="l"/>
            <a:endParaRPr lang="en-US" sz="32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An asymptotically stable node.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An unstable node.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An unstable saddle.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An asymptotically stable spiral.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An unstable spiral.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 stable center.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Not a critical point.</a:t>
            </a:r>
          </a:p>
          <a:p>
            <a:endParaRPr lang="en-US" sz="3200" dirty="0"/>
          </a:p>
          <a:p>
            <a:pPr algn="l"/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CC1B44-952B-4988-8A3A-FD35C31A58DE}"/>
              </a:ext>
            </a:extLst>
          </p:cNvPr>
          <p:cNvSpPr txBox="1"/>
          <p:nvPr/>
        </p:nvSpPr>
        <p:spPr>
          <a:xfrm>
            <a:off x="8305800" y="4488873"/>
            <a:ext cx="3462769" cy="255454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Note I omitted the repeated real roots case as well as when one of the  eigenvalues = 0</a:t>
            </a:r>
          </a:p>
        </p:txBody>
      </p:sp>
    </p:spTree>
    <p:extLst>
      <p:ext uri="{BB962C8B-B14F-4D97-AF65-F5344CB8AC3E}">
        <p14:creationId xmlns:p14="http://schemas.microsoft.com/office/powerpoint/2010/main" val="4211054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C2DFFD"/>
      </a:hlink>
      <a:folHlink>
        <a:srgbClr val="D7B5C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31244</TotalTime>
  <Words>1150</Words>
  <Application>Microsoft Office PowerPoint</Application>
  <PresentationFormat>Custom</PresentationFormat>
  <Paragraphs>72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355</cp:revision>
  <dcterms:created xsi:type="dcterms:W3CDTF">2020-09-07T00:11:40Z</dcterms:created>
  <dcterms:modified xsi:type="dcterms:W3CDTF">2020-11-30T21:28:18Z</dcterms:modified>
</cp:coreProperties>
</file>