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handoutMasterIdLst>
    <p:handoutMasterId r:id="rId26"/>
  </p:handoutMasterIdLst>
  <p:sldIdLst>
    <p:sldId id="348" r:id="rId2"/>
    <p:sldId id="349" r:id="rId3"/>
    <p:sldId id="350" r:id="rId4"/>
    <p:sldId id="351" r:id="rId5"/>
    <p:sldId id="352" r:id="rId6"/>
    <p:sldId id="357" r:id="rId7"/>
    <p:sldId id="358" r:id="rId8"/>
    <p:sldId id="359" r:id="rId9"/>
    <p:sldId id="362" r:id="rId10"/>
    <p:sldId id="300" r:id="rId11"/>
    <p:sldId id="354" r:id="rId12"/>
    <p:sldId id="355" r:id="rId13"/>
    <p:sldId id="304" r:id="rId14"/>
    <p:sldId id="341" r:id="rId15"/>
    <p:sldId id="342" r:id="rId16"/>
    <p:sldId id="343" r:id="rId17"/>
    <p:sldId id="345" r:id="rId18"/>
    <p:sldId id="344" r:id="rId19"/>
    <p:sldId id="346" r:id="rId20"/>
    <p:sldId id="347" r:id="rId21"/>
    <p:sldId id="353" r:id="rId22"/>
    <p:sldId id="356" r:id="rId23"/>
    <p:sldId id="360" r:id="rId24"/>
    <p:sldId id="361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74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7" Type="http://schemas.openxmlformats.org/officeDocument/2006/relationships/slide" Target="slides/slide20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6" Type="http://schemas.openxmlformats.org/officeDocument/2006/relationships/slide" Target="slides/slide19.xml"/><Relationship Id="rId5" Type="http://schemas.openxmlformats.org/officeDocument/2006/relationships/slide" Target="slides/slide18.xml"/><Relationship Id="rId4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6B2F942-8CC4-4901-BC8E-C336CE7746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>
              <a:extLst>
                <a:ext uri="{FF2B5EF4-FFF2-40B4-BE49-F238E27FC236}">
                  <a16:creationId xmlns:a16="http://schemas.microsoft.com/office/drawing/2014/main" id="{96E06A45-68C6-4268-8E4C-6406DD01D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>
              <a:extLst>
                <a:ext uri="{FF2B5EF4-FFF2-40B4-BE49-F238E27FC236}">
                  <a16:creationId xmlns:a16="http://schemas.microsoft.com/office/drawing/2014/main" id="{A408F46D-8384-4D25-A569-3E2B268DA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>
            <a:extLst>
              <a:ext uri="{FF2B5EF4-FFF2-40B4-BE49-F238E27FC236}">
                <a16:creationId xmlns:a16="http://schemas.microsoft.com/office/drawing/2014/main" id="{6C072C13-553D-4BE6-9CD2-7D69AFC3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6871A6-ABE4-4FBC-B79C-39D21CC97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C8EA51-0990-4313-890B-F35DF6B5B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C7BD49A-11B7-46F9-BF2B-2565AD80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133B7C94-2CEB-4B73-9B7A-3C15C98B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DB90F-B9BB-4A34-9000-F681F3FD1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0149E0-A851-48BA-96A3-7A68E44EF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FC3A4-C524-47C3-A785-0C964F84F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9032-1AD5-453E-B2F5-4BAD0ED99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2088B2-721C-479C-9EA9-6827F1F84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939A6-F5F5-443D-8DA7-35E455F80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51775-AE3D-4E8F-AFD3-EE3208C22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C665-88DC-489B-A6AB-911BE25E1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1A7F7-831B-425B-B40E-48810E688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33CFC-564E-4F4E-B252-478E38B66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D583-4E5A-4FCA-B789-C0B54EA8E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1AD53-E226-49EB-9E89-4F20BA5BC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8FB881-1A84-43A2-94D1-4A2CBA1B1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CABA1-33AB-4D0F-868A-8DA30515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C6062-8955-4C9D-9524-89273AE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18D04-9179-4555-8AF9-359A22FA6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2C6D9-6AB9-43E6-B889-B7311C4C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340B2-6C67-4F52-935C-066223809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73502-D6FF-483E-ADCF-D6EC65563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DD9C4-968C-45EF-B82A-DE36319C7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E516A4-C39D-460F-9AF1-F3C015F20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BDC1F3-51BA-4C67-8300-EDEA351FE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FDC2B-73EE-4ABB-84AA-5C49EAE05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2B0FD-1090-4141-91C9-0CE519BCF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80297F-6A0F-4E31-A727-C4D0619D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B148D5-7982-46E1-AA91-BB93E25CA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9B494F-4518-4824-AA4E-4DD1C1154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D09A-E4EE-4D6C-B2E9-E00F5DA42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A89677-B87A-4191-8E45-F6CF2E595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0A0D09-DEF1-4D12-B51E-154A93374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B7695-034C-4E1C-B1FC-5619F370D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1CF49-95E8-41E6-A78E-586B990A4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00244-0F7B-49DD-A894-01D912A1D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B6B55-6AFA-48AB-9DF5-EF2D974DF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FD24F-AF3C-4196-A4C1-C9333D166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5C1BC-75BF-4D9A-AB45-3F60716C6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7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3CB6C-ABA5-4D2E-B5BC-3DFA090F4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77846-F7C3-4868-89B1-0F4AB7783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24400-4D54-40D4-B56F-4CA29E6F4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9AA2-7380-42D9-9DAA-DDD4E5683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>
            <a:extLst>
              <a:ext uri="{FF2B5EF4-FFF2-40B4-BE49-F238E27FC236}">
                <a16:creationId xmlns:a16="http://schemas.microsoft.com/office/drawing/2014/main" id="{963D9356-63FD-4D2B-8494-D273274E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4689E94-7064-4E15-AF18-40E2F416B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D9F099-15B5-4423-A7D1-CEF63509D3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3799C-5ADB-4E41-8CE2-69436752EF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8172476-A81C-4F8D-8FE0-892BF7532F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FC45727-2A35-403E-AC5F-078BB05AAE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EXPHORSA">
            <a:extLst>
              <a:ext uri="{FF2B5EF4-FFF2-40B4-BE49-F238E27FC236}">
                <a16:creationId xmlns:a16="http://schemas.microsoft.com/office/drawing/2014/main" id="{1A7F1CB7-23D9-4D48-92CF-1322B73A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5C21921E-7282-4F3E-BC28-07DDD4501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%20&amp;bcsId=2026&amp;itemId=047143339X&amp;resourceId=4140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wmf"/><Relationship Id="rId9" Type="http://schemas.openxmlformats.org/officeDocument/2006/relationships/hyperlink" Target="http://bcs.wiley.com/he-bcs/Books?action=resource&amp;bcsId=2026&amp;itemId=047143339X&amp;resourceId=414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hyperlink" Target="http://bcs.wiley.com/he-bcs/Books?action=resource%20&amp;bcsId=2026&amp;itemId=047143339X&amp;resourceId=414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10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36.wmf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9.wmf"/><Relationship Id="rId9" Type="http://schemas.openxmlformats.org/officeDocument/2006/relationships/hyperlink" Target="http://bcs.wiley.com/he-bcs/Books?action=resource&amp;bcsId=2026&amp;itemId=047143339X&amp;resourceId=414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9737-4112-4BC9-971B-5C829029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980"/>
            <a:ext cx="9144000" cy="52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E73436-DAC2-4890-A84E-F2F9CF4E7F7F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6F53A-3D4A-4F90-B410-85989F50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40"/>
          <a:stretch/>
        </p:blipFill>
        <p:spPr>
          <a:xfrm>
            <a:off x="53793" y="99424"/>
            <a:ext cx="9144000" cy="2680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58F0D-5447-40D0-B1BF-FC22548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8"/>
          <a:stretch/>
        </p:blipFill>
        <p:spPr>
          <a:xfrm>
            <a:off x="53793" y="4463143"/>
            <a:ext cx="9144000" cy="23964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030F8-8B06-4D29-904E-D60C65660538}"/>
              </a:ext>
            </a:extLst>
          </p:cNvPr>
          <p:cNvSpPr/>
          <p:nvPr/>
        </p:nvSpPr>
        <p:spPr>
          <a:xfrm>
            <a:off x="4986241" y="4179239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F429A-6630-485F-A06B-E65AC82C5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73" y="762000"/>
            <a:ext cx="3409670" cy="34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AD643-8F0B-4E48-92C3-41B3CFD5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1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>
            <a:extLst>
              <a:ext uri="{FF2B5EF4-FFF2-40B4-BE49-F238E27FC236}">
                <a16:creationId xmlns:a16="http://schemas.microsoft.com/office/drawing/2014/main" id="{6EE2B7B3-026C-49EC-8D49-72B934672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2125D7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Ch 2.2: Separable Equations</a:t>
            </a:r>
          </a:p>
        </p:txBody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09DFA301-437E-4D3B-850E-A0AAD95D5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section we examine a subclass of linear and nonlinear first order equations. Consider the first order equation</a:t>
            </a:r>
            <a:endParaRPr lang="en-US" altLang="en-US" sz="8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can rewrite this in the form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For example, let </a:t>
            </a:r>
            <a:r>
              <a:rPr lang="en-US" altLang="en-US" sz="2400" i="1"/>
              <a:t>M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- </a:t>
            </a:r>
            <a:r>
              <a:rPr lang="en-US" altLang="en-US" sz="2400" i="1"/>
              <a:t>f</a:t>
            </a:r>
            <a:r>
              <a:rPr lang="en-US" altLang="en-US" sz="12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and </a:t>
            </a:r>
            <a:r>
              <a:rPr lang="en-US" altLang="en-US" sz="2400" i="1"/>
              <a:t>N</a:t>
            </a:r>
            <a:r>
              <a:rPr lang="en-US" altLang="en-US" sz="8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1.  There may be other ways as well.  In differential form,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If </a:t>
            </a:r>
            <a:r>
              <a:rPr lang="en-US" altLang="en-US" sz="2400" i="1"/>
              <a:t>M</a:t>
            </a:r>
            <a:r>
              <a:rPr lang="en-US" altLang="en-US" sz="2400"/>
              <a:t> is a function of </a:t>
            </a:r>
            <a:r>
              <a:rPr lang="en-US" altLang="en-US" sz="2400" i="1"/>
              <a:t>x</a:t>
            </a:r>
            <a:r>
              <a:rPr lang="en-US" altLang="en-US" sz="2400"/>
              <a:t> only and </a:t>
            </a:r>
            <a:r>
              <a:rPr lang="en-US" altLang="en-US" sz="2400" i="1"/>
              <a:t>N</a:t>
            </a:r>
            <a:r>
              <a:rPr lang="en-US" altLang="en-US" sz="2400"/>
              <a:t> is a function of </a:t>
            </a:r>
            <a:r>
              <a:rPr lang="en-US" altLang="en-US" sz="2400" i="1"/>
              <a:t>y</a:t>
            </a:r>
            <a:r>
              <a:rPr lang="en-US" altLang="en-US" sz="2400"/>
              <a:t> only, then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case, the equation is called </a:t>
            </a:r>
            <a:r>
              <a:rPr lang="en-US" altLang="en-US" sz="2400" b="1"/>
              <a:t>separable</a:t>
            </a:r>
            <a:r>
              <a:rPr lang="en-US" altLang="en-US" sz="2400"/>
              <a:t>. 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FADB4ED3-0170-47ED-8FCB-58E04C130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505200"/>
          <a:ext cx="27844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3" imgW="1536480" imgH="393480" progId="Equation.3">
                  <p:embed/>
                </p:oleObj>
              </mc:Choice>
              <mc:Fallback>
                <p:oleObj name="Equation" r:id="rId3" imgW="1536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5200"/>
                        <a:ext cx="27844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3459582A-5B3C-4032-8574-9848420BE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953000"/>
          <a:ext cx="2992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5" imgW="1650960" imgH="203040" progId="Equation.3">
                  <p:embed/>
                </p:oleObj>
              </mc:Choice>
              <mc:Fallback>
                <p:oleObj name="Equation" r:id="rId5" imgW="1650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2992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D24DE37F-AA8E-43D7-8FB5-4959E5875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867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Equation" r:id="rId7" imgW="1371600" imgH="203040" progId="Equation.3">
                  <p:embed/>
                </p:oleObj>
              </mc:Choice>
              <mc:Fallback>
                <p:oleObj name="Equation" r:id="rId7" imgW="13716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67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3B501BC0-AC2E-4C2F-8031-DD5109D09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438400"/>
          <a:ext cx="1473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9" imgW="812520" imgH="393480" progId="Equation.3">
                  <p:embed/>
                </p:oleObj>
              </mc:Choice>
              <mc:Fallback>
                <p:oleObj name="Equation" r:id="rId9" imgW="812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473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9">
            <a:extLst>
              <a:ext uri="{FF2B5EF4-FFF2-40B4-BE49-F238E27FC236}">
                <a16:creationId xmlns:a16="http://schemas.microsoft.com/office/drawing/2014/main" id="{9F3E1446-BDAF-4071-BBE9-E82326DF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781F052D-8D4F-4357-B7F0-2DD891C8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1:  Solving a Separable Equation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EC94097-AD5B-4558-A5A4-876B9647E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variables,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 graph showing the direction field and implicit plots of several integral curves for the differential equation is given above. 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330D4DFC-9D2C-4754-91D1-5140A3D65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29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3" imgW="736560" imgH="444240" progId="Equation.3">
                  <p:embed/>
                </p:oleObj>
              </mc:Choice>
              <mc:Fallback>
                <p:oleObj name="Equation" r:id="rId3" imgW="7365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295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AFA0E3CB-6ECD-4BAF-9DA8-85274F86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76600"/>
          <a:ext cx="25908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5" imgW="1498320" imgH="1193760" progId="Equation.3">
                  <p:embed/>
                </p:oleObj>
              </mc:Choice>
              <mc:Fallback>
                <p:oleObj name="Equation" r:id="rId5" imgW="149832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25908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11">
            <a:extLst>
              <a:ext uri="{FF2B5EF4-FFF2-40B4-BE49-F238E27FC236}">
                <a16:creationId xmlns:a16="http://schemas.microsoft.com/office/drawing/2014/main" id="{113541CD-6F83-4E81-9C97-40E858B1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743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8111D1AA-0046-434E-B3DC-B6EFB7EC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>
            <a:extLst>
              <a:ext uri="{FF2B5EF4-FFF2-40B4-BE49-F238E27FC236}">
                <a16:creationId xmlns:a16="http://schemas.microsoft.com/office/drawing/2014/main" id="{3F3AE665-24EE-410C-A2A4-D0CE405CA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</a:t>
            </a:r>
            <a:br>
              <a:rPr lang="en-US" altLang="en-US" sz="3200">
                <a:solidFill>
                  <a:srgbClr val="2125D7"/>
                </a:solidFill>
              </a:rPr>
            </a:br>
            <a:r>
              <a:rPr lang="en-US" altLang="en-US" sz="3200">
                <a:solidFill>
                  <a:srgbClr val="2125D7"/>
                </a:solidFill>
              </a:rPr>
              <a:t>Implicit and Explicit Solutions </a:t>
            </a:r>
            <a:r>
              <a:rPr lang="en-US" altLang="en-US" sz="2400">
                <a:solidFill>
                  <a:srgbClr val="2125D7"/>
                </a:solidFill>
              </a:rPr>
              <a:t>(1 of 4)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EFDFBBAA-FCA6-4847-A609-4C38617C5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An explicit expression for the solution can be found in this case:</a:t>
            </a: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61ADD50A-A994-4619-839C-B9D30334A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965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3" imgW="1117440" imgH="444240" progId="Equation.3">
                  <p:embed/>
                </p:oleObj>
              </mc:Choice>
              <mc:Fallback>
                <p:oleObj name="Equation" r:id="rId3" imgW="111744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9653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F2E669A4-E67F-48EC-8D95-6FF7CC577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200400"/>
          <a:ext cx="33147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5" imgW="1917360" imgH="787320" progId="Equation.3">
                  <p:embed/>
                </p:oleObj>
              </mc:Choice>
              <mc:Fallback>
                <p:oleObj name="Equation" r:id="rId5" imgW="1917360" imgH="787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33147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09635ECD-BCB4-4EE9-84B5-42217A39E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0"/>
          <a:ext cx="74850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7" imgW="4330440" imgH="736560" progId="Equation.3">
                  <p:embed/>
                </p:oleObj>
              </mc:Choice>
              <mc:Fallback>
                <p:oleObj name="Equation" r:id="rId7" imgW="43304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748506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D941CE35-3954-48AE-A4A1-B2BFDD0C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>
            <a:extLst>
              <a:ext uri="{FF2B5EF4-FFF2-40B4-BE49-F238E27FC236}">
                <a16:creationId xmlns:a16="http://schemas.microsoft.com/office/drawing/2014/main" id="{5A6E6E4D-D45D-43AF-A85B-8191764E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Value Problem </a:t>
            </a:r>
            <a:r>
              <a:rPr lang="en-US" altLang="en-US" sz="2400">
                <a:solidFill>
                  <a:srgbClr val="2125D7"/>
                </a:solidFill>
              </a:rPr>
              <a:t>(2 of 4)</a:t>
            </a: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0A6BC649-5FF6-4159-ACFF-F59FE47C8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Suppose we seek a solution satisfying </a:t>
            </a:r>
            <a:r>
              <a:rPr lang="en-US" altLang="en-US" sz="2400" i="1"/>
              <a:t>y</a:t>
            </a:r>
            <a:r>
              <a:rPr lang="en-US" altLang="en-US" sz="2400"/>
              <a:t>(0) = -1.  Using the implicit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we obtain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Thus the implicit equation defining </a:t>
            </a:r>
            <a:r>
              <a:rPr lang="en-US" altLang="en-US" sz="2400" i="1"/>
              <a:t>y</a:t>
            </a:r>
            <a:r>
              <a:rPr lang="en-US" altLang="en-US" sz="2400"/>
              <a:t> is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explicit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400"/>
              <a:t>It follows that</a:t>
            </a: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12C42667-C32C-40F7-8F71-707A42953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724400"/>
          <a:ext cx="29210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3" imgW="1688760" imgH="533160" progId="Equation.3">
                  <p:embed/>
                </p:oleObj>
              </mc:Choice>
              <mc:Fallback>
                <p:oleObj name="Equation" r:id="rId3" imgW="168876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29210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D7F9F8BB-02CF-4FA3-AF43-6ECC869B7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5113" y="2514600"/>
          <a:ext cx="36560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5" imgW="2019240" imgH="482400" progId="Equation.3">
                  <p:embed/>
                </p:oleObj>
              </mc:Choice>
              <mc:Fallback>
                <p:oleObj name="Equation" r:id="rId5" imgW="20192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2514600"/>
                        <a:ext cx="36560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62BBB214-3982-4938-9CAA-794CDF2A6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886200"/>
          <a:ext cx="29908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7" imgW="1650960" imgH="228600" progId="Equation.3">
                  <p:embed/>
                </p:oleObj>
              </mc:Choice>
              <mc:Fallback>
                <p:oleObj name="Equation" r:id="rId7" imgW="1650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29908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80C90EA1-3D7E-4C31-9984-6D14878B7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6096000"/>
          <a:ext cx="27447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9" imgW="1587240" imgH="266400" progId="Equation.3">
                  <p:embed/>
                </p:oleObj>
              </mc:Choice>
              <mc:Fallback>
                <p:oleObj name="Equation" r:id="rId9" imgW="15872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0"/>
                        <a:ext cx="27447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11">
            <a:extLst>
              <a:ext uri="{FF2B5EF4-FFF2-40B4-BE49-F238E27FC236}">
                <a16:creationId xmlns:a16="http://schemas.microsoft.com/office/drawing/2014/main" id="{61866F3A-FAE8-4D4E-B8D3-D117052C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05275"/>
            <a:ext cx="3352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7842E40D-D52D-4E56-913F-289E194C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F7719E4-E77B-4B9C-8080-93C7F4CD2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Condition </a:t>
            </a:r>
            <a:r>
              <a:rPr lang="en-US" altLang="en-US" sz="3200" i="1">
                <a:solidFill>
                  <a:srgbClr val="2125D7"/>
                </a:solidFill>
              </a:rPr>
              <a:t>y</a:t>
            </a:r>
            <a:r>
              <a:rPr lang="en-US" altLang="en-US" sz="3200">
                <a:solidFill>
                  <a:srgbClr val="2125D7"/>
                </a:solidFill>
              </a:rPr>
              <a:t>(0) = 3   </a:t>
            </a:r>
            <a:r>
              <a:rPr lang="en-US" altLang="en-US" sz="2400">
                <a:solidFill>
                  <a:srgbClr val="2125D7"/>
                </a:solidFill>
              </a:rPr>
              <a:t>(3 of 4)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9DD61FF-702B-4E2A-A2FC-0FB9B65E8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Note that if initial condition is </a:t>
            </a:r>
            <a:r>
              <a:rPr lang="en-US" altLang="en-US" sz="2400" i="1"/>
              <a:t>y</a:t>
            </a:r>
            <a:r>
              <a:rPr lang="en-US" altLang="en-US" sz="2400"/>
              <a:t>(0) = 3, then we choose the positive sign, instead of negative sign, on square root term:</a:t>
            </a: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6708B5EA-F2ED-4F46-8D1D-DCCDC15D8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590800"/>
          <a:ext cx="2895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3" imgW="1587240" imgH="266400" progId="Equation.3">
                  <p:embed/>
                </p:oleObj>
              </mc:Choice>
              <mc:Fallback>
                <p:oleObj name="Equation" r:id="rId3" imgW="158724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2895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9">
            <a:extLst>
              <a:ext uri="{FF2B5EF4-FFF2-40B4-BE49-F238E27FC236}">
                <a16:creationId xmlns:a16="http://schemas.microsoft.com/office/drawing/2014/main" id="{CD716CDF-8BED-423D-AE00-5154C07C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7719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58C1FDD3-B014-4809-B266-FC65157C9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51D2F528-DBA9-4316-B374-C31B53906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Domain </a:t>
            </a:r>
            <a:r>
              <a:rPr lang="en-US" altLang="en-US" sz="2400">
                <a:solidFill>
                  <a:srgbClr val="2125D7"/>
                </a:solidFill>
              </a:rPr>
              <a:t>(4 of 4)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ECF8284F-1342-4E1E-ACA3-8DF71EDE4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1816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Thus the solutions to the initial value problem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>
              <a:buFontTx/>
              <a:buNone/>
            </a:pPr>
            <a:r>
              <a:rPr lang="en-US" altLang="en-US" sz="2400"/>
              <a:t>	are given by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400"/>
              <a:t>From explicit representation of </a:t>
            </a:r>
            <a:r>
              <a:rPr lang="en-US" altLang="en-US" sz="2400" i="1"/>
              <a:t>y</a:t>
            </a:r>
            <a:r>
              <a:rPr lang="en-US" altLang="en-US" sz="2400"/>
              <a:t>, it follows that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400"/>
              <a:t>	and hence domain of </a:t>
            </a:r>
            <a:r>
              <a:rPr lang="en-US" altLang="en-US" sz="2400" i="1"/>
              <a:t>y</a:t>
            </a:r>
            <a:r>
              <a:rPr lang="en-US" altLang="en-US" sz="2400"/>
              <a:t> is (-2, </a:t>
            </a:r>
            <a:r>
              <a:rPr lang="en-US" altLang="en-US" sz="2400">
                <a:sym typeface="Symbol" panose="05050102010706020507" pitchFamily="18" charset="2"/>
              </a:rPr>
              <a:t>).  Note </a:t>
            </a:r>
            <a:r>
              <a:rPr lang="en-US" altLang="en-US" sz="2400" i="1">
                <a:sym typeface="Symbol" panose="05050102010706020507" pitchFamily="18" charset="2"/>
              </a:rPr>
              <a:t>x</a:t>
            </a:r>
            <a:r>
              <a:rPr lang="en-US" altLang="en-US" sz="2400">
                <a:sym typeface="Symbol" panose="05050102010706020507" pitchFamily="18" charset="2"/>
              </a:rPr>
              <a:t> = -2 yields </a:t>
            </a:r>
            <a:r>
              <a:rPr lang="en-US" altLang="en-US" sz="2400" i="1">
                <a:sym typeface="Symbol" panose="05050102010706020507" pitchFamily="18" charset="2"/>
              </a:rPr>
              <a:t>y</a:t>
            </a:r>
            <a:r>
              <a:rPr lang="en-US" altLang="en-US" sz="2400">
                <a:sym typeface="Symbol" panose="05050102010706020507" pitchFamily="18" charset="2"/>
              </a:rPr>
              <a:t> = 1, which makes denominator of </a:t>
            </a:r>
            <a:r>
              <a:rPr lang="en-US" altLang="en-US" sz="2400" i="1">
                <a:sym typeface="Symbol" panose="05050102010706020507" pitchFamily="18" charset="2"/>
              </a:rPr>
              <a:t>dy</a:t>
            </a:r>
            <a:r>
              <a:rPr lang="en-US" altLang="en-US" sz="2400">
                <a:sym typeface="Symbol" panose="05050102010706020507" pitchFamily="18" charset="2"/>
              </a:rPr>
              <a:t>/</a:t>
            </a:r>
            <a:r>
              <a:rPr lang="en-US" altLang="en-US" sz="2400" i="1">
                <a:sym typeface="Symbol" panose="05050102010706020507" pitchFamily="18" charset="2"/>
              </a:rPr>
              <a:t>dx</a:t>
            </a:r>
            <a:r>
              <a:rPr lang="en-US" altLang="en-US" sz="2400">
                <a:sym typeface="Symbol" panose="05050102010706020507" pitchFamily="18" charset="2"/>
              </a:rPr>
              <a:t> zero (vertical tangent). </a:t>
            </a:r>
          </a:p>
          <a:p>
            <a:pPr eaLnBrk="1" hangingPunct="1"/>
            <a:r>
              <a:rPr lang="en-US" altLang="en-US" sz="2400"/>
              <a:t>Conversely, domain of </a:t>
            </a:r>
            <a:r>
              <a:rPr lang="en-US" altLang="en-US" sz="2400" i="1"/>
              <a:t>y</a:t>
            </a:r>
            <a:r>
              <a:rPr lang="en-US" altLang="en-US" sz="2400"/>
              <a:t> can be estimated by locating vertical tangents on graph (useful for implicitly defined solutions). 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F5DFC2F5-CD2E-4260-A57F-A00A4CE90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4267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3" imgW="2323800" imgH="507960" progId="Equation.3">
                  <p:embed/>
                </p:oleObj>
              </mc:Choice>
              <mc:Fallback>
                <p:oleObj name="Equation" r:id="rId3" imgW="23238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42672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0681C3D1-E530-4C70-8F48-9459C22DD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4648200"/>
          <a:ext cx="5407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5" imgW="2984400" imgH="279360" progId="Equation.3">
                  <p:embed/>
                </p:oleObj>
              </mc:Choice>
              <mc:Fallback>
                <p:oleObj name="Equation" r:id="rId5" imgW="298440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54070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3D1A9A27-40C5-480B-97FC-00B8304EE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057400"/>
          <a:ext cx="3194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7" imgW="1815840" imgH="444240" progId="Equation.3">
                  <p:embed/>
                </p:oleObj>
              </mc:Choice>
              <mc:Fallback>
                <p:oleObj name="Equation" r:id="rId7" imgW="18158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31940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12">
            <a:extLst>
              <a:ext uri="{FF2B5EF4-FFF2-40B4-BE49-F238E27FC236}">
                <a16:creationId xmlns:a16="http://schemas.microsoft.com/office/drawing/2014/main" id="{F6E6EFA3-7C78-4960-8785-D484CED5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775681F-27DE-42D5-ABEC-CD720650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1E7293B6-5976-4705-AECC-35F54EFE4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Implicit Solution of Initial Value Problem </a:t>
            </a:r>
            <a:r>
              <a:rPr lang="en-US" altLang="en-US" sz="2400">
                <a:solidFill>
                  <a:srgbClr val="2125D7"/>
                </a:solidFill>
              </a:rPr>
              <a:t>(1 of 2)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8BA86D7E-5D85-4A37-BAB2-DDE3ACC52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Consider the following initial value problem: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the initial condition, it follows that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B06A9A05-F56B-415F-A639-B68BD1BEE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057400"/>
          <a:ext cx="2433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3" imgW="1384200" imgH="419040" progId="Equation.3">
                  <p:embed/>
                </p:oleObj>
              </mc:Choice>
              <mc:Fallback>
                <p:oleObj name="Equation" r:id="rId3" imgW="13842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24336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5CDA98F9-EDAA-41EA-AB1D-332CAE9CA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287496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5" imgW="1587240" imgH="1193760" progId="Equation.3">
                  <p:embed/>
                </p:oleObj>
              </mc:Choice>
              <mc:Fallback>
                <p:oleObj name="Equation" r:id="rId5" imgW="158724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2874963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417B8079-5515-45BE-9FBF-E9F50B43F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943600"/>
          <a:ext cx="220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7" imgW="1180800" imgH="228600" progId="Equation.3">
                  <p:embed/>
                </p:oleObj>
              </mc:Choice>
              <mc:Fallback>
                <p:oleObj name="Equation" r:id="rId7" imgW="1180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43600"/>
                        <a:ext cx="220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5DF0BD78-484D-49F6-B19C-D5C8B2A6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7BE8A4E-B2F0-431E-B9B3-380C42961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 Graph of Solutions </a:t>
            </a:r>
            <a:r>
              <a:rPr lang="en-US" altLang="en-US" sz="2400">
                <a:solidFill>
                  <a:srgbClr val="2125D7"/>
                </a:solidFill>
              </a:rPr>
              <a:t>(2 of 2)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29FFF37-08C2-468C-B1A8-15A292412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Thus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The graph of this solution (black), along with the graphs of the direction field and several integral curves (blue) for this differential equation, is given below. 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16A25D40-60A0-4E20-ADE4-4BD21A7E9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057400"/>
          <a:ext cx="49339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3" imgW="2806560" imgH="419040" progId="Equation.3">
                  <p:embed/>
                </p:oleObj>
              </mc:Choice>
              <mc:Fallback>
                <p:oleObj name="Equation" r:id="rId3" imgW="28065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9339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7">
            <a:extLst>
              <a:ext uri="{FF2B5EF4-FFF2-40B4-BE49-F238E27FC236}">
                <a16:creationId xmlns:a16="http://schemas.microsoft.com/office/drawing/2014/main" id="{4CBB7B21-4EE8-48D9-9FCA-18330C67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8775"/>
            <a:ext cx="3276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947732C9-1331-4CE3-8F96-A2E39884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5B0B3-9EAA-4C82-A2B2-EC7A9A0E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05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C8AEC-84BB-4B71-8759-0D25A088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367"/>
            <a:ext cx="9144000" cy="41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871A5-17DC-4B14-9E59-BD826038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531"/>
            <a:ext cx="9144000" cy="54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4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DFCB7-C099-4617-A855-FD3B63E3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108"/>
            <a:ext cx="9144000" cy="60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4" y="0"/>
            <a:ext cx="8843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1C7CD-99CA-455D-B490-B00D5DAB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69"/>
            <a:ext cx="9144000" cy="39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7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7917A-E1CE-4EE5-A51E-37269AC8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76200"/>
            <a:ext cx="8915400" cy="20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7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D9246-5EA3-4835-8D3C-9FD91D49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316"/>
            <a:ext cx="9144000" cy="55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6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21317-5B6E-426D-9DA2-8012848D0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18"/>
          <a:stretch/>
        </p:blipFill>
        <p:spPr>
          <a:xfrm>
            <a:off x="0" y="934155"/>
            <a:ext cx="9144000" cy="27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21317-5B6E-426D-9DA2-8012848D0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155"/>
            <a:ext cx="9144000" cy="49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63341"/>
      </p:ext>
    </p:extLst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3964</TotalTime>
  <Words>698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</vt:lpstr>
      <vt:lpstr>Times New Roman</vt:lpstr>
      <vt:lpstr>Wingdings</vt:lpstr>
      <vt:lpstr>Expedition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 2.2: Separable Equations</vt:lpstr>
      <vt:lpstr>Example 1:  Solving a Separable Equation</vt:lpstr>
      <vt:lpstr>Example 2:   Implicit and Explicit Solutions (1 of 4)</vt:lpstr>
      <vt:lpstr>Example 2:  Initial Value Problem (2 of 4)</vt:lpstr>
      <vt:lpstr>Example 2:  Initial Condition y(0) = 3   (3 of 4)</vt:lpstr>
      <vt:lpstr>Example 2:  Domain (4 of 4)</vt:lpstr>
      <vt:lpstr>Example 3: Implicit Solution of Initial Value Problem (1 of 2)</vt:lpstr>
      <vt:lpstr>Example 3:  Graph of Solutions (2 of 2)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proto</cp:lastModifiedBy>
  <cp:revision>375</cp:revision>
  <cp:lastPrinted>2010-08-30T14:05:57Z</cp:lastPrinted>
  <dcterms:created xsi:type="dcterms:W3CDTF">2010-08-30T13:57:37Z</dcterms:created>
  <dcterms:modified xsi:type="dcterms:W3CDTF">2020-08-28T19:10:56Z</dcterms:modified>
</cp:coreProperties>
</file>