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57" r:id="rId3"/>
    <p:sldId id="289" r:id="rId4"/>
    <p:sldId id="291" r:id="rId5"/>
    <p:sldId id="292" r:id="rId6"/>
    <p:sldId id="293" r:id="rId7"/>
    <p:sldId id="258" r:id="rId8"/>
    <p:sldId id="294" r:id="rId9"/>
    <p:sldId id="300" r:id="rId10"/>
    <p:sldId id="260" r:id="rId11"/>
    <p:sldId id="295" r:id="rId12"/>
    <p:sldId id="296" r:id="rId13"/>
    <p:sldId id="261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2" d="100"/>
          <a:sy n="52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8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0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9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F486-C983-4B34-A51B-681B9F46DE6E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BD885-E466-443D-9AA2-859BC930F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mmons.wikimedia.org/wiki/File:Riemann_sum_convergence.png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5542C3-6648-4484-9E0F-9131C3E7F8AE}"/>
              </a:ext>
            </a:extLst>
          </p:cNvPr>
          <p:cNvSpPr/>
          <p:nvPr/>
        </p:nvSpPr>
        <p:spPr>
          <a:xfrm>
            <a:off x="1004851" y="593188"/>
            <a:ext cx="6936313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/>
              <a:t>A Quick Review </a:t>
            </a:r>
          </a:p>
          <a:p>
            <a:pPr algn="ctr">
              <a:lnSpc>
                <a:spcPct val="150000"/>
              </a:lnSpc>
            </a:pPr>
            <a:r>
              <a:rPr lang="en-US" sz="4000" dirty="0"/>
              <a:t>of </a:t>
            </a:r>
          </a:p>
          <a:p>
            <a:pPr algn="ctr">
              <a:lnSpc>
                <a:spcPct val="150000"/>
              </a:lnSpc>
            </a:pPr>
            <a:r>
              <a:rPr lang="en-US" sz="4000" dirty="0"/>
              <a:t>Integration by Parts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0F05DB-3BC0-447C-BDDD-1FAA5867CD8C}"/>
              </a:ext>
            </a:extLst>
          </p:cNvPr>
          <p:cNvGrpSpPr/>
          <p:nvPr/>
        </p:nvGrpSpPr>
        <p:grpSpPr>
          <a:xfrm>
            <a:off x="380489" y="5051488"/>
            <a:ext cx="7266105" cy="1569660"/>
            <a:chOff x="380489" y="5051488"/>
            <a:chExt cx="7266105" cy="15696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48EDCDB-3837-462B-BE65-0C4D7AD8C26A}"/>
                </a:ext>
              </a:extLst>
            </p:cNvPr>
            <p:cNvSpPr txBox="1"/>
            <p:nvPr/>
          </p:nvSpPr>
          <p:spPr>
            <a:xfrm>
              <a:off x="1902443" y="5051488"/>
              <a:ext cx="57441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7030A0"/>
                  </a:solidFill>
                </a:rPr>
                <a:t>By Dr. Isabel Darcy, </a:t>
              </a:r>
            </a:p>
            <a:p>
              <a:r>
                <a:rPr lang="en-US" sz="3200" dirty="0">
                  <a:solidFill>
                    <a:srgbClr val="7030A0"/>
                  </a:solidFill>
                </a:rPr>
                <a:t>Dept of Mathematics and AMCS, </a:t>
              </a:r>
            </a:p>
            <a:p>
              <a:r>
                <a:rPr lang="en-US" sz="3200" dirty="0">
                  <a:solidFill>
                    <a:srgbClr val="7030A0"/>
                  </a:solidFill>
                </a:rPr>
                <a:t>University of Iowa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CE9E352-0F51-423D-98D7-E2642B328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489" y="5150518"/>
              <a:ext cx="1378330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054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12C95E-F8EF-4EB4-B962-7143586AE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994"/>
          <a:stretch/>
        </p:blipFill>
        <p:spPr>
          <a:xfrm>
            <a:off x="0" y="113338"/>
            <a:ext cx="9144000" cy="327312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75EB74-ECBF-4BCC-9100-9894130492AA}"/>
              </a:ext>
            </a:extLst>
          </p:cNvPr>
          <p:cNvCxnSpPr>
            <a:cxnSpLocks/>
          </p:cNvCxnSpPr>
          <p:nvPr/>
        </p:nvCxnSpPr>
        <p:spPr>
          <a:xfrm>
            <a:off x="485233" y="1061550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77871C-90FC-4C5D-8952-C7646F91C4A9}"/>
              </a:ext>
            </a:extLst>
          </p:cNvPr>
          <p:cNvCxnSpPr>
            <a:cxnSpLocks/>
          </p:cNvCxnSpPr>
          <p:nvPr/>
        </p:nvCxnSpPr>
        <p:spPr>
          <a:xfrm>
            <a:off x="417142" y="3386461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6369B33-AAC2-4532-9BEB-0A3805BE6F9C}"/>
              </a:ext>
            </a:extLst>
          </p:cNvPr>
          <p:cNvSpPr/>
          <p:nvPr/>
        </p:nvSpPr>
        <p:spPr>
          <a:xfrm>
            <a:off x="-64851" y="-58366"/>
            <a:ext cx="9520136" cy="1119895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12C95E-F8EF-4EB4-B962-7143586AE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124"/>
          <a:stretch/>
        </p:blipFill>
        <p:spPr>
          <a:xfrm>
            <a:off x="0" y="113337"/>
            <a:ext cx="9144000" cy="502286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75EB74-ECBF-4BCC-9100-9894130492AA}"/>
              </a:ext>
            </a:extLst>
          </p:cNvPr>
          <p:cNvCxnSpPr>
            <a:cxnSpLocks/>
          </p:cNvCxnSpPr>
          <p:nvPr/>
        </p:nvCxnSpPr>
        <p:spPr>
          <a:xfrm>
            <a:off x="485233" y="1061550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77871C-90FC-4C5D-8952-C7646F91C4A9}"/>
              </a:ext>
            </a:extLst>
          </p:cNvPr>
          <p:cNvCxnSpPr>
            <a:cxnSpLocks/>
          </p:cNvCxnSpPr>
          <p:nvPr/>
        </p:nvCxnSpPr>
        <p:spPr>
          <a:xfrm>
            <a:off x="417142" y="3386461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6369B33-AAC2-4532-9BEB-0A3805BE6F9C}"/>
              </a:ext>
            </a:extLst>
          </p:cNvPr>
          <p:cNvSpPr/>
          <p:nvPr/>
        </p:nvSpPr>
        <p:spPr>
          <a:xfrm>
            <a:off x="-64851" y="-58366"/>
            <a:ext cx="9520136" cy="1119895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5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12C95E-F8EF-4EB4-B962-7143586AE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337"/>
            <a:ext cx="9144000" cy="606064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75EB74-ECBF-4BCC-9100-9894130492AA}"/>
              </a:ext>
            </a:extLst>
          </p:cNvPr>
          <p:cNvCxnSpPr>
            <a:cxnSpLocks/>
          </p:cNvCxnSpPr>
          <p:nvPr/>
        </p:nvCxnSpPr>
        <p:spPr>
          <a:xfrm>
            <a:off x="485233" y="1061550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77871C-90FC-4C5D-8952-C7646F91C4A9}"/>
              </a:ext>
            </a:extLst>
          </p:cNvPr>
          <p:cNvCxnSpPr>
            <a:cxnSpLocks/>
          </p:cNvCxnSpPr>
          <p:nvPr/>
        </p:nvCxnSpPr>
        <p:spPr>
          <a:xfrm>
            <a:off x="417142" y="3386461"/>
            <a:ext cx="825669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6369B33-AAC2-4532-9BEB-0A3805BE6F9C}"/>
              </a:ext>
            </a:extLst>
          </p:cNvPr>
          <p:cNvSpPr/>
          <p:nvPr/>
        </p:nvSpPr>
        <p:spPr>
          <a:xfrm>
            <a:off x="-64851" y="-58366"/>
            <a:ext cx="9520136" cy="1119895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4502D-CCCF-4EFB-BC63-F66132EB0D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800"/>
          <a:stretch/>
        </p:blipFill>
        <p:spPr>
          <a:xfrm>
            <a:off x="0" y="682795"/>
            <a:ext cx="9144000" cy="176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1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4502D-CCCF-4EFB-BC63-F66132EB0D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0" y="682795"/>
            <a:ext cx="9144000" cy="274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6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4502D-CCCF-4EFB-BC63-F66132EB0D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898"/>
          <a:stretch/>
        </p:blipFill>
        <p:spPr>
          <a:xfrm>
            <a:off x="0" y="682794"/>
            <a:ext cx="9144000" cy="385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36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4502D-CCCF-4EFB-BC63-F66132EB0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2794"/>
            <a:ext cx="9144000" cy="549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4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ABD1B7-980E-4B2D-A099-403905A0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075"/>
            <a:ext cx="9144000" cy="64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1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ABD1B7-980E-4B2D-A099-403905A0EA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361"/>
          <a:stretch/>
        </p:blipFill>
        <p:spPr>
          <a:xfrm>
            <a:off x="0" y="154146"/>
            <a:ext cx="9144000" cy="17189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934DD0-80A0-4CBF-98BD-177D44569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07" y="2179854"/>
            <a:ext cx="5537229" cy="4074215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253EF91-AA8C-47C6-A283-E8F39224D46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41" b="51220"/>
          <a:stretch/>
        </p:blipFill>
        <p:spPr>
          <a:xfrm>
            <a:off x="6435690" y="1830451"/>
            <a:ext cx="2708310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796DCD-CD1E-409E-8FAE-F97D443C83F5}"/>
              </a:ext>
            </a:extLst>
          </p:cNvPr>
          <p:cNvSpPr/>
          <p:nvPr/>
        </p:nvSpPr>
        <p:spPr>
          <a:xfrm>
            <a:off x="8659091" y="3754583"/>
            <a:ext cx="588818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295506-87F0-4D5F-8F42-E7C2B134656F}"/>
              </a:ext>
            </a:extLst>
          </p:cNvPr>
          <p:cNvSpPr txBox="1"/>
          <p:nvPr/>
        </p:nvSpPr>
        <p:spPr>
          <a:xfrm>
            <a:off x="6512958" y="3926124"/>
            <a:ext cx="90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width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C3611-6064-43E6-A5EB-F53B5085E749}"/>
              </a:ext>
            </a:extLst>
          </p:cNvPr>
          <p:cNvSpPr txBox="1"/>
          <p:nvPr/>
        </p:nvSpPr>
        <p:spPr>
          <a:xfrm rot="16200000">
            <a:off x="5640448" y="260465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D71E61B4-8804-48BD-A6CA-CE490C79CC48}"/>
              </a:ext>
            </a:extLst>
          </p:cNvPr>
          <p:cNvSpPr>
            <a:spLocks/>
          </p:cNvSpPr>
          <p:nvPr/>
        </p:nvSpPr>
        <p:spPr>
          <a:xfrm>
            <a:off x="6461747" y="2142834"/>
            <a:ext cx="91440" cy="1463040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DCF7A0A-853A-464D-A451-3CF5A4416E49}"/>
              </a:ext>
            </a:extLst>
          </p:cNvPr>
          <p:cNvSpPr>
            <a:spLocks/>
          </p:cNvSpPr>
          <p:nvPr/>
        </p:nvSpPr>
        <p:spPr>
          <a:xfrm rot="16200000">
            <a:off x="6846376" y="3521691"/>
            <a:ext cx="91440" cy="548640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168A95-0586-415E-BC3E-336C54485DA0}"/>
              </a:ext>
            </a:extLst>
          </p:cNvPr>
          <p:cNvSpPr/>
          <p:nvPr/>
        </p:nvSpPr>
        <p:spPr>
          <a:xfrm>
            <a:off x="6617776" y="6301932"/>
            <a:ext cx="2542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https://commons.wikimedia.org/wiki/File:Riemann_sum_convergence.png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83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7934"/>
          <a:stretch/>
        </p:blipFill>
        <p:spPr>
          <a:xfrm>
            <a:off x="789630" y="901698"/>
            <a:ext cx="7457398" cy="110745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2181766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C53909-E8DF-4F51-A83C-283E586B46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30" y="2814040"/>
            <a:ext cx="7772400" cy="8124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BCA652-6261-496B-988F-AD15CA0A4B4F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7614FF-F668-40C9-A94B-E3ADFD5D8FDA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6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287"/>
          <a:stretch/>
        </p:blipFill>
        <p:spPr>
          <a:xfrm>
            <a:off x="789630" y="901698"/>
            <a:ext cx="7457398" cy="1751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2729021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A59B2C9-884E-4B52-B2DB-9FC60615EEF6}"/>
              </a:ext>
            </a:extLst>
          </p:cNvPr>
          <p:cNvGrpSpPr>
            <a:grpSpLocks noChangeAspect="1"/>
          </p:cNvGrpSpPr>
          <p:nvPr/>
        </p:nvGrpSpPr>
        <p:grpSpPr>
          <a:xfrm>
            <a:off x="632268" y="3331293"/>
            <a:ext cx="8257197" cy="2377440"/>
            <a:chOff x="452030" y="3541406"/>
            <a:chExt cx="9811405" cy="282493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AC6EA59-7A7A-446A-B8F8-2DA7BBA09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2030" y="3541406"/>
              <a:ext cx="7772400" cy="81247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25DEDBC-AC48-47B5-9811-A381CCFB1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9436" y="4634175"/>
              <a:ext cx="9143999" cy="1732164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3BC6CC2-8985-4849-BF7E-A72BC62C5FD2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0FBA2B9-9E01-4775-A22A-B80A8AF56844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635"/>
          <a:stretch/>
        </p:blipFill>
        <p:spPr>
          <a:xfrm>
            <a:off x="789630" y="901698"/>
            <a:ext cx="7457398" cy="232653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3366335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02803D-1A85-436B-B063-1987C5BB5871}"/>
              </a:ext>
            </a:extLst>
          </p:cNvPr>
          <p:cNvGrpSpPr>
            <a:grpSpLocks noChangeAspect="1"/>
          </p:cNvGrpSpPr>
          <p:nvPr/>
        </p:nvGrpSpPr>
        <p:grpSpPr>
          <a:xfrm>
            <a:off x="632268" y="3511404"/>
            <a:ext cx="8257197" cy="2155780"/>
            <a:chOff x="452030" y="3541406"/>
            <a:chExt cx="9811405" cy="256154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C54571D-303A-4A07-837E-D1C0E50AC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2030" y="3541406"/>
              <a:ext cx="7772400" cy="81247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63E04D0-BEDE-4DA1-A404-A04EFCB6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9436" y="4370783"/>
              <a:ext cx="9143999" cy="1732168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F2F7274-0B3D-4014-8A06-D61C4DE48B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07233" y="5916477"/>
            <a:ext cx="9760226" cy="457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E49783-E159-4DC4-9C74-7242270B1992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4D7AE3B-83EB-4DB2-879B-17766D8BC299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389"/>
          <a:stretch/>
        </p:blipFill>
        <p:spPr>
          <a:xfrm>
            <a:off x="789630" y="901698"/>
            <a:ext cx="7457398" cy="292215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3829143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16E065-9171-4651-9EB4-094BBF7FEC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11667"/>
            <a:ext cx="9144000" cy="10397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F8DC697-AF75-4B2E-8B49-B0B247C9FB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707233" y="5270593"/>
            <a:ext cx="9601200" cy="4497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1B6071E-F228-40A6-9187-62B7C31E4F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883761"/>
            <a:ext cx="9144000" cy="13837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8BBF2B0-6E9F-460B-8D9B-0048D5D283E4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A2C243C-C0F0-49AE-96F7-72A68CE28B4F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0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30" y="901698"/>
            <a:ext cx="7457398" cy="34536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4495478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54179D-143D-4318-BA56-656D1CD2A765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BBAE0C5-7952-44F2-A67E-2B9D8DA863E9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65CA76-A7AF-42BA-BEF1-2E3A409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20" y="4616468"/>
            <a:ext cx="8321040" cy="206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2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B6A52-6BE5-492C-8447-5043EA8D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63" y="211558"/>
            <a:ext cx="7457398" cy="581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08F01A-7BA6-4B33-A314-02294580C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30" y="901698"/>
            <a:ext cx="7457398" cy="34536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F11C06-97D9-44D9-9DF4-35CEE484CBFF}"/>
              </a:ext>
            </a:extLst>
          </p:cNvPr>
          <p:cNvCxnSpPr/>
          <p:nvPr/>
        </p:nvCxnSpPr>
        <p:spPr>
          <a:xfrm>
            <a:off x="699238" y="834564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D7D828-B569-4A8C-BE83-2C42EC72F746}"/>
              </a:ext>
            </a:extLst>
          </p:cNvPr>
          <p:cNvCxnSpPr/>
          <p:nvPr/>
        </p:nvCxnSpPr>
        <p:spPr>
          <a:xfrm>
            <a:off x="744435" y="4495478"/>
            <a:ext cx="7547789" cy="2758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CA4968C-0A66-4169-B9AC-0177E190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85" y="62431"/>
            <a:ext cx="7545575" cy="640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54179D-143D-4318-BA56-656D1CD2A765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8769" y="195507"/>
            <a:ext cx="493776" cy="42423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BBAE0C5-7952-44F2-A67E-2B9D8DA863E9}"/>
              </a:ext>
            </a:extLst>
          </p:cNvPr>
          <p:cNvSpPr/>
          <p:nvPr/>
        </p:nvSpPr>
        <p:spPr>
          <a:xfrm>
            <a:off x="2607013" y="619738"/>
            <a:ext cx="272374" cy="138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65CA76-A7AF-42BA-BEF1-2E3A409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20" y="4616468"/>
            <a:ext cx="8321040" cy="20642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956E36-FC32-4CC1-BD4F-5781B6E61E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52922" y="4632544"/>
            <a:ext cx="8842248" cy="196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0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43</Words>
  <Application>Microsoft Office PowerPoint</Application>
  <PresentationFormat>On-screen Show (4:3)</PresentationFormat>
  <Paragraphs>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proto</cp:lastModifiedBy>
  <cp:revision>18</cp:revision>
  <dcterms:created xsi:type="dcterms:W3CDTF">2020-08-09T04:02:07Z</dcterms:created>
  <dcterms:modified xsi:type="dcterms:W3CDTF">2020-08-19T20:53:39Z</dcterms:modified>
</cp:coreProperties>
</file>