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4" r:id="rId2"/>
    <p:sldId id="288" r:id="rId3"/>
    <p:sldId id="462" r:id="rId4"/>
    <p:sldId id="289" r:id="rId5"/>
    <p:sldId id="396" r:id="rId6"/>
    <p:sldId id="397" r:id="rId7"/>
    <p:sldId id="398" r:id="rId8"/>
    <p:sldId id="399" r:id="rId9"/>
    <p:sldId id="463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64" r:id="rId19"/>
    <p:sldId id="410" r:id="rId20"/>
    <p:sldId id="411" r:id="rId21"/>
    <p:sldId id="412" r:id="rId22"/>
    <p:sldId id="4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4850-D773-43B5-9BEF-40A0911C951A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E804-4C2A-453E-BF99-11CF518B5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9FA91-9202-424C-912E-B9B563F8F2D3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37841-E1C1-4103-8DE8-9B01DFFA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7841-E1C1-4103-8DE8-9B01DFFA51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B9DFE-63DC-49D4-AD58-52C4A45E32EB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3779D-23D9-4EE4-981B-0F5EDF4019F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76D7-683E-43FD-9A1E-926D192AE6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7841-E1C1-4103-8DE8-9B01DFFA51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97F78-21EF-4DA5-8BC4-46FC844DA48B}" type="slidenum">
              <a:rPr lang="en-US"/>
              <a:pPr/>
              <a:t>4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76D7-683E-43FD-9A1E-926D192AE6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C840-C287-40FC-AB25-6308AB14DFEC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686B-3FB5-4667-A4F7-44B7EDB0BB9D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917E-FFAA-4152-98A2-4DCC97FCF348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5D3E03-12FF-4D9B-880D-49AF54F75E10}" type="datetime1">
              <a:rPr lang="en-US" smtClean="0"/>
              <a:pPr/>
              <a:t>2/11/2010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OIST DNA Topology: tangles and 4-plats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1046B9-5CD9-4D17-9C86-3CAD7DABA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F8E-F19C-42CB-9424-7BC14BC8566E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9126-716E-4BA5-AEE4-F5E7A624A173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B41A-7A6B-4135-8BE8-27B785BB223C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3BA-A641-4205-B780-6908EC2EC464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422-B037-484E-8EED-C5A854289A30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1DEC-C7D7-4B10-9BAF-3A23C11E3917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0E14-71D7-4670-8C49-B6BDE48D5535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F1C4-FF9A-4B26-97FF-AD48DF56CC2F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FE42-5BA2-46FC-AE00-9CBAFCEFD1D9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4AEB-7AF6-4BA5-AA3E-06F26F75B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iowa.edu/~idar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pubmed/7966272?itool=EntrezSystem2.PEntrez.Pubmed.Pubmed_ResultsPanel.Pubmed_RVDocSum&amp;ordinalpos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Rational </a:t>
            </a:r>
            <a:r>
              <a:rPr lang="en-US" dirty="0" smtClean="0"/>
              <a:t>2-string tangles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43C6-C393-4B40-AC54-4E2C3573E256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0" y="2362200"/>
            <a:ext cx="5791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Isabel K. Darcy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Mathematics Department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University of Iowa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hlinkClick r:id="rId3"/>
              </a:rPr>
              <a:t>http://www.math.uiowa.edu/~idarcy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Some slides from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Mariel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Vazquez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Mathematics Department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FFFF00"/>
                </a:solidFill>
                <a:ea typeface="ＭＳ Ｐゴシック" pitchFamily="34" charset="-128"/>
              </a:rPr>
              <a:t>San Francisco State University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solidFill>
                  <a:srgbClr val="FFFF00"/>
                </a:solidFill>
                <a:ea typeface="ＭＳ Ｐゴシック" pitchFamily="34" charset="-128"/>
              </a:rPr>
              <a:t>http://math.sfsu.edu/mariel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</p:txBody>
      </p:sp>
      <p:pic>
        <p:nvPicPr>
          <p:cNvPr id="6" name="Picture 6" descr="KPS-tit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BDF8-6A0A-47BD-8D67-F7E089EC2F49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</p:txBody>
      </p:sp>
      <p:pic>
        <p:nvPicPr>
          <p:cNvPr id="8195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3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4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5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6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3104-F7F1-4AC1-9F08-D107167B255A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</p:txBody>
      </p:sp>
      <p:pic>
        <p:nvPicPr>
          <p:cNvPr id="9219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4DA5-B645-4E7C-B0DB-31EA3A6E62DE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  <a:p>
            <a:r>
              <a:rPr lang="en-US" sz="2400"/>
              <a:t>3.)  A tangle is rational if and only if one can push the strings to lie on the boundary of the 3-ball so that the strings do not cross themselves on 3-ball</a:t>
            </a:r>
          </a:p>
        </p:txBody>
      </p:sp>
      <p:pic>
        <p:nvPicPr>
          <p:cNvPr id="10243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6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4DFE-97E4-4357-A236-2F451C1A0BD7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676400" y="2730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A + B = C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676400" y="2330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+ 0  = 2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00200" y="4235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-2 = 0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905000" y="6096000"/>
            <a:ext cx="426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Most tangles don’t have inverses</a:t>
            </a:r>
          </a:p>
        </p:txBody>
      </p:sp>
      <p:pic>
        <p:nvPicPr>
          <p:cNvPr id="11270" name="Picture 8" descr="tangleaddP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95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tangleaddP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14400"/>
            <a:ext cx="675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tangleaddP2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90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CB1B-BA38-40D8-8C6A-78447A413F8F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15F8-7C35-49AD-A810-FDCD423E5DEA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8BCD-33AB-46F2-AF44-65DE51877084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Isabel Darcy\Documents\PAPERS\STASIAK\TopoMu\RationalTanglePrimer\New Folder\sumexb2num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3581400"/>
            <a:ext cx="6619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D19-5CA0-4D83-B2DA-39914AF0552D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>A knot/link is rational if it can be formed from a rational tangle via numerator closure.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N(</a:t>
            </a:r>
            <a:r>
              <a:rPr lang="en-US" dirty="0" smtClean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smtClean="0">
                <a:solidFill>
                  <a:srgbClr val="FF2D2D"/>
                </a:solidFill>
                <a:ea typeface="ＭＳ Ｐゴシック" pitchFamily="34" charset="-128"/>
              </a:rPr>
              <a:t>7</a:t>
            </a:r>
            <a:r>
              <a:rPr lang="en-US" dirty="0" smtClean="0">
                <a:ea typeface="ＭＳ Ｐゴシック" pitchFamily="34" charset="-128"/>
              </a:rPr>
              <a:t>) = N(</a:t>
            </a:r>
            <a:r>
              <a:rPr lang="en-US" dirty="0" smtClean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smtClean="0">
                <a:solidFill>
                  <a:srgbClr val="FF2D2D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0462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08200" y="5387975"/>
            <a:ext cx="520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 dirty="0"/>
              <a:t>Note </a:t>
            </a:r>
            <a:r>
              <a:rPr lang="en-US" sz="4000" dirty="0">
                <a:solidFill>
                  <a:srgbClr val="FF2D2D"/>
                </a:solidFill>
              </a:rPr>
              <a:t>7 – 1</a:t>
            </a:r>
            <a:r>
              <a:rPr lang="en-US" sz="4000" dirty="0"/>
              <a:t> = 6 = </a:t>
            </a:r>
            <a:r>
              <a:rPr lang="en-US" sz="4000" dirty="0">
                <a:solidFill>
                  <a:srgbClr val="00FFCC"/>
                </a:solidFill>
              </a:rPr>
              <a:t>2</a:t>
            </a:r>
            <a:r>
              <a:rPr lang="en-US" sz="4000" dirty="0"/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anglecloserateq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3164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078413" y="3581400"/>
            <a:ext cx="398938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/>
              <a:t>a = c 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and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 – d is a multiple of a                     or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bd – 1 is a multiple of a.</a:t>
            </a:r>
          </a:p>
          <a:p>
            <a:pPr defTabSz="914400">
              <a:spcBef>
                <a:spcPct val="50000"/>
              </a:spcBef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4412-9FEA-454F-86BF-6165B3EC27C4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46B-9DFB-430E-8BD6-37561BB07368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/>
              <a:t>2-string tangles</a:t>
            </a:r>
          </a:p>
        </p:txBody>
      </p:sp>
      <p:pic>
        <p:nvPicPr>
          <p:cNvPr id="181251" name="Picture 3" descr="tangle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0325"/>
            <a:ext cx="8534400" cy="49180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09600" y="3048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hlinkClick r:id="rId3"/>
              </a:rPr>
              <a:t>http://www.wolframalpha.com/</a:t>
            </a:r>
            <a:endParaRPr lang="en-US" sz="2800"/>
          </a:p>
          <a:p>
            <a:endParaRPr lang="en-US" sz="800"/>
          </a:p>
          <a:p>
            <a:r>
              <a:rPr lang="en-US" sz="2800"/>
              <a:t>http://math.uiowa.edu/~idarcy/ART/knottable.pdf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38200" y="25908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22800" r="20250" b="8400"/>
          <a:stretch>
            <a:fillRect/>
          </a:stretch>
        </p:blipFill>
        <p:spPr bwMode="auto">
          <a:xfrm>
            <a:off x="838200" y="1447800"/>
            <a:ext cx="74374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38D7-FADB-4FFD-9AE4-8CC3BBE1D7C8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ositive_Crossing.tif"/>
          <p:cNvPicPr>
            <a:picLocks noChangeAspect="1"/>
          </p:cNvPicPr>
          <p:nvPr/>
        </p:nvPicPr>
        <p:blipFill>
          <a:blip r:embed="rId3" cstate="print"/>
          <a:srcRect r="5992"/>
          <a:stretch>
            <a:fillRect/>
          </a:stretch>
        </p:blipFill>
        <p:spPr bwMode="auto">
          <a:xfrm>
            <a:off x="0" y="1589088"/>
            <a:ext cx="4297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5094288"/>
            <a:ext cx="4267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Right-handed Crossing</a:t>
            </a:r>
          </a:p>
          <a:p>
            <a:pPr algn="ctr"/>
            <a:r>
              <a:rPr lang="en-US" sz="3200"/>
              <a:t>+1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029200" y="50942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Left-handed Crossing</a:t>
            </a:r>
          </a:p>
          <a:p>
            <a:pPr algn="ctr"/>
            <a:r>
              <a:rPr lang="en-US" sz="3200"/>
              <a:t>-1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773238" y="247650"/>
            <a:ext cx="559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Crossing Sign Determination</a:t>
            </a:r>
          </a:p>
          <a:p>
            <a:pPr algn="ctr"/>
            <a:r>
              <a:rPr lang="en-US" sz="3600" b="1"/>
              <a:t>Right-hand Rule</a:t>
            </a:r>
          </a:p>
        </p:txBody>
      </p:sp>
      <p:pic>
        <p:nvPicPr>
          <p:cNvPr id="18438" name="Picture 6" descr="Negative_Crossing.tif"/>
          <p:cNvPicPr>
            <a:picLocks noChangeAspect="1"/>
          </p:cNvPicPr>
          <p:nvPr/>
        </p:nvPicPr>
        <p:blipFill>
          <a:blip r:embed="rId4" cstate="print"/>
          <a:srcRect r="5992"/>
          <a:stretch>
            <a:fillRect/>
          </a:stretch>
        </p:blipFill>
        <p:spPr bwMode="auto">
          <a:xfrm>
            <a:off x="4840288" y="1600200"/>
            <a:ext cx="430371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" y="152400"/>
            <a:ext cx="1181100" cy="1181100"/>
            <a:chOff x="114300" y="152400"/>
            <a:chExt cx="1181100" cy="1181100"/>
          </a:xfrm>
        </p:grpSpPr>
        <p:pic>
          <p:nvPicPr>
            <p:cNvPr id="184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114300" y="152400"/>
              <a:ext cx="11811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rc 9"/>
            <p:cNvSpPr/>
            <p:nvPr/>
          </p:nvSpPr>
          <p:spPr>
            <a:xfrm rot="3138027">
              <a:off x="530225" y="400050"/>
              <a:ext cx="615950" cy="571500"/>
            </a:xfrm>
            <a:prstGeom prst="arc">
              <a:avLst/>
            </a:prstGeom>
            <a:ln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48600" y="152400"/>
            <a:ext cx="1181100" cy="1181100"/>
            <a:chOff x="7620000" y="407285"/>
            <a:chExt cx="1181100" cy="1181100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7620000" y="407285"/>
              <a:ext cx="11811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rc 12"/>
            <p:cNvSpPr/>
            <p:nvPr/>
          </p:nvSpPr>
          <p:spPr>
            <a:xfrm rot="7988764">
              <a:off x="7917657" y="882741"/>
              <a:ext cx="615950" cy="573087"/>
            </a:xfrm>
            <a:prstGeom prst="arc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36ED-F8D5-41F6-BAB4-EB37E688013B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D130-F7AA-492B-A723-CAB3CE9A20D6}" type="datetime1">
              <a:rPr lang="en-US" smtClean="0"/>
              <a:pPr/>
              <a:t>2/11/2010</a:t>
            </a:fld>
            <a:endParaRPr lang="en-US"/>
          </a:p>
        </p:txBody>
      </p:sp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3" cstate="print"/>
          <a:srcRect l="34667" t="27224" r="33333" b="40119"/>
          <a:stretch>
            <a:fillRect/>
          </a:stretch>
        </p:blipFill>
        <p:spPr bwMode="auto">
          <a:xfrm rot="5400000">
            <a:off x="624409" y="692829"/>
            <a:ext cx="5464562" cy="518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3200" y="913686"/>
            <a:ext cx="213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4"/>
              </a:rPr>
              <a:t>Processive</a:t>
            </a:r>
            <a:r>
              <a:rPr lang="en-US" dirty="0" smtClean="0">
                <a:hlinkClick r:id="rId4"/>
              </a:rPr>
              <a:t> recombination by wild-type gin and an enhancer-independent mutant. Insight into the mechanisms of recombination selectivity and strand exchange.</a:t>
            </a:r>
            <a:endParaRPr lang="en-US" dirty="0" smtClean="0"/>
          </a:p>
          <a:p>
            <a:r>
              <a:rPr lang="en-US" dirty="0" err="1" smtClean="0"/>
              <a:t>Crisona</a:t>
            </a:r>
            <a:r>
              <a:rPr lang="en-US" dirty="0" smtClean="0"/>
              <a:t> NJ, </a:t>
            </a:r>
            <a:r>
              <a:rPr lang="en-US" dirty="0" err="1" smtClean="0"/>
              <a:t>Kanaar</a:t>
            </a:r>
            <a:r>
              <a:rPr lang="en-US" dirty="0" smtClean="0"/>
              <a:t> R, Gonzalez TN, </a:t>
            </a:r>
            <a:r>
              <a:rPr lang="en-US" dirty="0" err="1" smtClean="0"/>
              <a:t>Zechiedrich</a:t>
            </a:r>
            <a:r>
              <a:rPr lang="en-US" dirty="0" smtClean="0"/>
              <a:t> EL, </a:t>
            </a:r>
            <a:r>
              <a:rPr lang="en-US" dirty="0" err="1" smtClean="0"/>
              <a:t>Klippel</a:t>
            </a:r>
            <a:r>
              <a:rPr lang="en-US" dirty="0" smtClean="0"/>
              <a:t> A, </a:t>
            </a:r>
            <a:r>
              <a:rPr lang="en-US" dirty="0" err="1" smtClean="0"/>
              <a:t>Cozzarelli</a:t>
            </a:r>
            <a:r>
              <a:rPr lang="en-US" dirty="0" smtClean="0"/>
              <a:t> NR.</a:t>
            </a:r>
          </a:p>
          <a:p>
            <a:r>
              <a:rPr lang="en-US" dirty="0" smtClean="0"/>
              <a:t>J Mol Biol. 1994 Oct 28;243(3):437-57.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tangles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4422-B037-484E-8EED-C5A854289A30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724400"/>
            <a:ext cx="758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Rational		Locally knotted		Prime</a:t>
            </a:r>
            <a:endParaRPr lang="en-US" sz="2800" b="1" dirty="0"/>
          </a:p>
        </p:txBody>
      </p:sp>
      <p:pic>
        <p:nvPicPr>
          <p:cNvPr id="7" name="Picture 7" descr="tanglediagram_fig"/>
          <p:cNvPicPr>
            <a:picLocks noChangeAspect="1" noChangeArrowheads="1"/>
          </p:cNvPicPr>
          <p:nvPr/>
        </p:nvPicPr>
        <p:blipFill>
          <a:blip r:embed="rId4" cstate="print"/>
          <a:srcRect l="74367" r="5408" b="59634"/>
          <a:stretch>
            <a:fillRect/>
          </a:stretch>
        </p:blipFill>
        <p:spPr bwMode="auto">
          <a:xfrm>
            <a:off x="533400" y="2438400"/>
            <a:ext cx="1981200" cy="150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5" cstate="print"/>
          <a:srcRect l="21333" t="21333" r="9332" b="14667"/>
          <a:stretch>
            <a:fillRect/>
          </a:stretch>
        </p:blipFill>
        <p:spPr bwMode="auto">
          <a:xfrm rot="5400000">
            <a:off x="4133057" y="2343944"/>
            <a:ext cx="1520825" cy="1404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1BAE-4B32-4F64-A799-AC8FE1537E11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922713" y="19812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Rational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52400" y="3124200"/>
            <a:ext cx="8686800" cy="830997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Rational tangles are </a:t>
            </a:r>
            <a:r>
              <a:rPr lang="en-US" sz="2400" b="1" dirty="0" err="1" smtClean="0">
                <a:latin typeface="Times New Roman" pitchFamily="18" charset="0"/>
              </a:rPr>
              <a:t>homeomorphic</a:t>
            </a:r>
            <a:r>
              <a:rPr lang="en-US" sz="2400" b="1" dirty="0" smtClean="0">
                <a:latin typeface="Times New Roman" pitchFamily="18" charset="0"/>
              </a:rPr>
              <a:t> to a trivial tangle (left</a:t>
            </a:r>
            <a:r>
              <a:rPr lang="en-US" sz="2400" b="1" dirty="0" smtClean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ALLOWING the boundary of the 3-ball to move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83302" name="Picture 6" descr="tanglediagram_fig"/>
          <p:cNvPicPr>
            <a:picLocks noChangeAspect="1" noChangeArrowheads="1"/>
          </p:cNvPicPr>
          <p:nvPr/>
        </p:nvPicPr>
        <p:blipFill>
          <a:blip r:embed="rId3" cstate="print"/>
          <a:srcRect l="11751" t="3090" r="70906" b="60529"/>
          <a:stretch>
            <a:fillRect/>
          </a:stretch>
        </p:blipFill>
        <p:spPr bwMode="auto">
          <a:xfrm>
            <a:off x="1676400" y="1295400"/>
            <a:ext cx="1828800" cy="151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3303" name="Picture 7" descr="tanglediagram_fig"/>
          <p:cNvPicPr>
            <a:picLocks noChangeAspect="1" noChangeArrowheads="1"/>
          </p:cNvPicPr>
          <p:nvPr/>
        </p:nvPicPr>
        <p:blipFill>
          <a:blip r:embed="rId3" cstate="print"/>
          <a:srcRect l="74367" r="5408" b="59634"/>
          <a:stretch>
            <a:fillRect/>
          </a:stretch>
        </p:blipFill>
        <p:spPr bwMode="auto">
          <a:xfrm>
            <a:off x="5943600" y="1295400"/>
            <a:ext cx="1981200" cy="150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2514600" y="57150"/>
            <a:ext cx="404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Rational tangles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46B9-5CD9-4D17-9C86-3CAD7DABA5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l="4800" r="28003"/>
          <a:stretch>
            <a:fillRect/>
          </a:stretch>
        </p:blipFill>
        <p:spPr bwMode="auto">
          <a:xfrm>
            <a:off x="228600" y="1789113"/>
            <a:ext cx="8848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3200"/>
              <a:t>Which tangles are rational?</a:t>
            </a:r>
          </a:p>
        </p:txBody>
      </p:sp>
      <p:pic>
        <p:nvPicPr>
          <p:cNvPr id="5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4" cstate="print"/>
          <a:srcRect l="21333" t="21333" r="9332" b="14667"/>
          <a:stretch>
            <a:fillRect/>
          </a:stretch>
        </p:blipFill>
        <p:spPr bwMode="auto">
          <a:xfrm rot="5400000">
            <a:off x="1051718" y="4477544"/>
            <a:ext cx="1520825" cy="1404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F2A7-1239-4D64-AE97-0511F136F6FA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800" r="28003"/>
          <a:stretch>
            <a:fillRect/>
          </a:stretch>
        </p:blipFill>
        <p:spPr bwMode="auto">
          <a:xfrm>
            <a:off x="228600" y="1789113"/>
            <a:ext cx="8848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Which tangles are rational?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05400" y="4800600"/>
            <a:ext cx="3830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/>
              <a:t>These two are not rational.</a:t>
            </a:r>
          </a:p>
          <a:p>
            <a:pPr defTabSz="914400"/>
            <a:r>
              <a:rPr lang="en-US" sz="2400"/>
              <a:t>The others are all rational</a:t>
            </a:r>
          </a:p>
          <a:p>
            <a:pPr defTabSz="914400"/>
            <a:endParaRPr lang="en-US" sz="240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8105775" y="3465513"/>
            <a:ext cx="246063" cy="1335087"/>
          </a:xfrm>
          <a:prstGeom prst="upArrow">
            <a:avLst>
              <a:gd name="adj1" fmla="val 50000"/>
              <a:gd name="adj2" fmla="val 1356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762000" y="3733800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(0)               (0, 0)              (1)          (-2, -1, -1, -1, -1)</a:t>
            </a:r>
          </a:p>
        </p:txBody>
      </p:sp>
      <p:sp>
        <p:nvSpPr>
          <p:cNvPr id="3080" name="AutoShape 5"/>
          <p:cNvSpPr>
            <a:spLocks noChangeArrowheads="1"/>
          </p:cNvSpPr>
          <p:nvPr/>
        </p:nvSpPr>
        <p:spPr bwMode="auto">
          <a:xfrm rot="-5400000">
            <a:off x="3852068" y="4021932"/>
            <a:ext cx="246063" cy="2260600"/>
          </a:xfrm>
          <a:prstGeom prst="upArrow">
            <a:avLst>
              <a:gd name="adj1" fmla="val 50000"/>
              <a:gd name="adj2" fmla="val 135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4" cstate="print"/>
          <a:srcRect l="21333" t="21333" r="9332" b="14667"/>
          <a:stretch>
            <a:fillRect/>
          </a:stretch>
        </p:blipFill>
        <p:spPr bwMode="auto">
          <a:xfrm rot="5400000">
            <a:off x="1051718" y="4477544"/>
            <a:ext cx="1520825" cy="1404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1665-ADD2-4BA1-BEA0-2F8925864068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andefn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902575" cy="1858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Rational Tangles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1000" y="2590800"/>
            <a:ext cx="8763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Rational tangles alternate between vertical crossings &amp; horizontal crossings.</a:t>
            </a:r>
          </a:p>
          <a:p>
            <a:endParaRPr lang="en-US" sz="2000"/>
          </a:p>
          <a:p>
            <a:r>
              <a:rPr lang="en-US" sz="2000"/>
              <a:t>k horizontal crossings are right-handed if k &gt; 0</a:t>
            </a:r>
          </a:p>
          <a:p>
            <a:r>
              <a:rPr lang="en-US" sz="2000"/>
              <a:t>k horizontal crossings are left-handed if k &lt; 0</a:t>
            </a:r>
          </a:p>
          <a:p>
            <a:endParaRPr lang="en-US" sz="2000"/>
          </a:p>
          <a:p>
            <a:r>
              <a:rPr lang="en-US" sz="2000"/>
              <a:t>k vertical crossings are left-handed if k &gt; 0</a:t>
            </a:r>
          </a:p>
          <a:p>
            <a:r>
              <a:rPr lang="en-US" sz="2000"/>
              <a:t>k vertical crossings are right-handed if k &lt; 0</a:t>
            </a:r>
          </a:p>
          <a:p>
            <a:endParaRPr lang="en-US" sz="2000"/>
          </a:p>
          <a:p>
            <a:r>
              <a:rPr lang="en-US" sz="2000"/>
              <a:t>Note that if k &gt; 0, then the slope of the overcrossing strand is negative,</a:t>
            </a:r>
          </a:p>
          <a:p>
            <a:r>
              <a:rPr lang="en-US" sz="2000"/>
              <a:t>while if k &lt; 0, then the slope of the overcrossing strand is positive.</a:t>
            </a:r>
          </a:p>
          <a:p>
            <a:endParaRPr lang="en-US" sz="2000"/>
          </a:p>
          <a:p>
            <a:r>
              <a:rPr lang="en-US" sz="2000"/>
              <a:t>By convention, the rational tangle notation always ends with the number of horizontal crossings.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A20-08A7-436E-A357-267ABAEA4D6A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72850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307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50938"/>
            <a:ext cx="69040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5B3-94D5-4CB0-A0F8-3A8D5A295A8B}" type="datetime1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4AEB-7AF6-4BA5-AA3E-06F26F75B1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OIST DNA Topology: tangles and 4-plats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latin typeface="Times New Roman" pitchFamily="18" charset="0"/>
              </a:rPr>
              <a:t>Classification Theorem (Conway 1970):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</a:rPr>
              <a:t>There is a 1-1 correspondence between rational tangles and Q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 {}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90600" y="533400"/>
            <a:ext cx="7239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hlinkClick r:id="rId3"/>
              </a:rPr>
              <a:t>http://www.wolframalpha.com/</a:t>
            </a:r>
            <a:endParaRPr lang="en-US" sz="4000"/>
          </a:p>
          <a:p>
            <a:endParaRPr lang="en-US" sz="4000"/>
          </a:p>
          <a:p>
            <a:r>
              <a:rPr lang="en-US" sz="2800"/>
              <a:t>Some sample commands:</a:t>
            </a:r>
          </a:p>
          <a:p>
            <a:endParaRPr lang="en-US" sz="2800"/>
          </a:p>
          <a:p>
            <a:r>
              <a:rPr lang="en-US" sz="2800"/>
              <a:t>4 + 1/(3 + 1/2)</a:t>
            </a:r>
          </a:p>
          <a:p>
            <a:endParaRPr lang="en-US" sz="2800"/>
          </a:p>
          <a:p>
            <a:r>
              <a:rPr lang="en-US" sz="2800"/>
              <a:t>3 + 1/(1 + 1/(-4 + 1/(-1 + 1/-1)))</a:t>
            </a:r>
          </a:p>
          <a:p>
            <a:endParaRPr lang="en-US" sz="2800"/>
          </a:p>
          <a:p>
            <a:r>
              <a:rPr lang="en-US" sz="2800"/>
              <a:t>continued fraction 30/7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C000"/>
      </a:hlink>
      <a:folHlink>
        <a:srgbClr val="FFC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713</Words>
  <Application>Microsoft Office PowerPoint</Application>
  <PresentationFormat>On-screen Show (4:3)</PresentationFormat>
  <Paragraphs>184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Rational 2-string tangles</vt:lpstr>
      <vt:lpstr>2-string tangles</vt:lpstr>
      <vt:lpstr>3 types of tangles</vt:lpstr>
      <vt:lpstr>Slide 4</vt:lpstr>
      <vt:lpstr>Slide 5</vt:lpstr>
      <vt:lpstr>Slide 6</vt:lpstr>
      <vt:lpstr>Rational Tangles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 knot/link is rational if it can be formed from a rational tangle via numerator closure. N(2/7) = N(2/1)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enzymes that can alter DNA topology: Site-specific Recombinases</dc:title>
  <dc:creator>mv</dc:creator>
  <cp:lastModifiedBy>Isabel Darcy</cp:lastModifiedBy>
  <cp:revision>45</cp:revision>
  <dcterms:created xsi:type="dcterms:W3CDTF">2009-11-02T12:20:42Z</dcterms:created>
  <dcterms:modified xsi:type="dcterms:W3CDTF">2010-02-12T02:49:49Z</dcterms:modified>
</cp:coreProperties>
</file>